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  <p:sldMasterId id="2147483699" r:id="rId3"/>
    <p:sldMasterId id="2147483738" r:id="rId4"/>
    <p:sldMasterId id="2147484351" r:id="rId5"/>
  </p:sldMasterIdLst>
  <p:notesMasterIdLst>
    <p:notesMasterId r:id="rId47"/>
  </p:notesMasterIdLst>
  <p:handoutMasterIdLst>
    <p:handoutMasterId r:id="rId48"/>
  </p:handoutMasterIdLst>
  <p:sldIdLst>
    <p:sldId id="384" r:id="rId6"/>
    <p:sldId id="629" r:id="rId7"/>
    <p:sldId id="649" r:id="rId8"/>
    <p:sldId id="644" r:id="rId9"/>
    <p:sldId id="556" r:id="rId10"/>
    <p:sldId id="557" r:id="rId11"/>
    <p:sldId id="440" r:id="rId12"/>
    <p:sldId id="559" r:id="rId13"/>
    <p:sldId id="560" r:id="rId14"/>
    <p:sldId id="530" r:id="rId15"/>
    <p:sldId id="650" r:id="rId16"/>
    <p:sldId id="522" r:id="rId17"/>
    <p:sldId id="706" r:id="rId18"/>
    <p:sldId id="564" r:id="rId19"/>
    <p:sldId id="651" r:id="rId20"/>
    <p:sldId id="705" r:id="rId21"/>
    <p:sldId id="704" r:id="rId22"/>
    <p:sldId id="707" r:id="rId23"/>
    <p:sldId id="691" r:id="rId24"/>
    <p:sldId id="566" r:id="rId25"/>
    <p:sldId id="684" r:id="rId26"/>
    <p:sldId id="565" r:id="rId27"/>
    <p:sldId id="567" r:id="rId28"/>
    <p:sldId id="642" r:id="rId29"/>
    <p:sldId id="643" r:id="rId30"/>
    <p:sldId id="652" r:id="rId31"/>
    <p:sldId id="647" r:id="rId32"/>
    <p:sldId id="457" r:id="rId33"/>
    <p:sldId id="703" r:id="rId34"/>
    <p:sldId id="463" r:id="rId35"/>
    <p:sldId id="661" r:id="rId36"/>
    <p:sldId id="662" r:id="rId37"/>
    <p:sldId id="663" r:id="rId38"/>
    <p:sldId id="697" r:id="rId39"/>
    <p:sldId id="698" r:id="rId40"/>
    <p:sldId id="669" r:id="rId41"/>
    <p:sldId id="666" r:id="rId42"/>
    <p:sldId id="714" r:id="rId43"/>
    <p:sldId id="715" r:id="rId44"/>
    <p:sldId id="716" r:id="rId45"/>
    <p:sldId id="711" r:id="rId46"/>
  </p:sldIdLst>
  <p:sldSz cx="9144000" cy="6858000" type="screen4x3"/>
  <p:notesSz cx="6797675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3366"/>
    <a:srgbClr val="B70964"/>
    <a:srgbClr val="6666FF"/>
    <a:srgbClr val="0000FF"/>
    <a:srgbClr val="CCCCFF"/>
    <a:srgbClr val="10253F"/>
    <a:srgbClr val="99CC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94" autoAdjust="0"/>
    <p:restoredTop sz="89947" autoAdjust="0"/>
  </p:normalViewPr>
  <p:slideViewPr>
    <p:cSldViewPr>
      <p:cViewPr>
        <p:scale>
          <a:sx n="80" d="100"/>
          <a:sy n="80" d="100"/>
        </p:scale>
        <p:origin x="-840" y="-462"/>
      </p:cViewPr>
      <p:guideLst>
        <p:guide orient="horz" pos="2160"/>
        <p:guide pos="547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25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unemp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AS02\D_Trade\COUNTRY\Poland\Trade%202009-%202012%20Graphs.xlsx" TargetMode="External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ntern1\Desktop\Trade%202009-%202012%20Graphs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intern1\Desktop\Trade%202009-%202012%20Graphs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\Desktop\Garri.K\10.03\By%20contin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plotArea>
      <c:layout/>
      <c:barChart>
        <c:barDir val="col"/>
        <c:grouping val="clustered"/>
        <c:ser>
          <c:idx val="0"/>
          <c:order val="0"/>
          <c:tx>
            <c:strRef>
              <c:f>'Unemployment Rates by age and g'!$A$8:$B$8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dLblPos val="outEnd"/>
            <c:showVal val="1"/>
          </c:dLbls>
          <c:cat>
            <c:multiLvlStrRef>
              <c:f>'Unemployment Rates by age and g'!$C$6:$M$7</c:f>
              <c:multiLvlStrCache>
                <c:ptCount val="11"/>
                <c:lvl>
                  <c:pt idx="2">
                    <c:v>Q2-2011</c:v>
                  </c:pt>
                  <c:pt idx="3">
                    <c:v>Q3-2011</c:v>
                  </c:pt>
                  <c:pt idx="4">
                    <c:v>Q4-2011</c:v>
                  </c:pt>
                  <c:pt idx="5">
                    <c:v>Q1-2012</c:v>
                  </c:pt>
                  <c:pt idx="6">
                    <c:v>Q2-2012</c:v>
                  </c:pt>
                  <c:pt idx="7">
                    <c:v>Q3-2012</c:v>
                  </c:pt>
                  <c:pt idx="8">
                    <c:v>Q4-2012</c:v>
                  </c:pt>
                  <c:pt idx="9">
                    <c:v>Q1-2013</c:v>
                  </c:pt>
                  <c:pt idx="10">
                    <c:v>Q2-2013</c:v>
                  </c:pt>
                </c:lvl>
                <c:lvl>
                  <c:pt idx="0">
                    <c:v>2011</c:v>
                  </c:pt>
                  <c:pt idx="1">
                    <c:v>2012</c:v>
                  </c:pt>
                  <c:pt idx="2">
                    <c:v>2011</c:v>
                  </c:pt>
                  <c:pt idx="5">
                    <c:v>2012</c:v>
                  </c:pt>
                  <c:pt idx="9">
                    <c:v>2013</c:v>
                  </c:pt>
                </c:lvl>
              </c:multiLvlStrCache>
            </c:multiLvlStrRef>
          </c:cat>
          <c:val>
            <c:numRef>
              <c:f>'Unemployment Rates by age and g'!$C$8:$M$8</c:f>
              <c:numCache>
                <c:formatCode>General</c:formatCode>
                <c:ptCount val="11"/>
                <c:pt idx="0">
                  <c:v>5.6023759999999863</c:v>
                </c:pt>
                <c:pt idx="1">
                  <c:v>6.85</c:v>
                </c:pt>
                <c:pt idx="2">
                  <c:v>5.4637260000000003</c:v>
                </c:pt>
                <c:pt idx="3">
                  <c:v>5.6</c:v>
                </c:pt>
                <c:pt idx="4">
                  <c:v>5.4</c:v>
                </c:pt>
                <c:pt idx="5">
                  <c:v>6.8728369999999863</c:v>
                </c:pt>
                <c:pt idx="6">
                  <c:v>6.8516680000000134</c:v>
                </c:pt>
                <c:pt idx="7">
                  <c:v>6.8595839999999955</c:v>
                </c:pt>
                <c:pt idx="8">
                  <c:v>6.8640689999999873</c:v>
                </c:pt>
                <c:pt idx="9">
                  <c:v>6.5846520000000002</c:v>
                </c:pt>
                <c:pt idx="10">
                  <c:v>6.7673589999999955</c:v>
                </c:pt>
              </c:numCache>
            </c:numRef>
          </c:val>
        </c:ser>
        <c:ser>
          <c:idx val="1"/>
          <c:order val="1"/>
          <c:tx>
            <c:strRef>
              <c:f>'Unemployment Rates by age and g'!$A$9:$B$9</c:f>
              <c:strCache>
                <c:ptCount val="1"/>
                <c:pt idx="0">
                  <c:v>European Union (28 countries)</c:v>
                </c:pt>
              </c:strCache>
            </c:strRef>
          </c:tx>
          <c:dLbls>
            <c:numFmt formatCode="#,##0.0" sourceLinked="0"/>
            <c:dLblPos val="outEnd"/>
            <c:showVal val="1"/>
          </c:dLbls>
          <c:cat>
            <c:multiLvlStrRef>
              <c:f>'Unemployment Rates by age and g'!$C$6:$M$7</c:f>
              <c:multiLvlStrCache>
                <c:ptCount val="11"/>
                <c:lvl>
                  <c:pt idx="2">
                    <c:v>Q2-2011</c:v>
                  </c:pt>
                  <c:pt idx="3">
                    <c:v>Q3-2011</c:v>
                  </c:pt>
                  <c:pt idx="4">
                    <c:v>Q4-2011</c:v>
                  </c:pt>
                  <c:pt idx="5">
                    <c:v>Q1-2012</c:v>
                  </c:pt>
                  <c:pt idx="6">
                    <c:v>Q2-2012</c:v>
                  </c:pt>
                  <c:pt idx="7">
                    <c:v>Q3-2012</c:v>
                  </c:pt>
                  <c:pt idx="8">
                    <c:v>Q4-2012</c:v>
                  </c:pt>
                  <c:pt idx="9">
                    <c:v>Q1-2013</c:v>
                  </c:pt>
                  <c:pt idx="10">
                    <c:v>Q2-2013</c:v>
                  </c:pt>
                </c:lvl>
                <c:lvl>
                  <c:pt idx="0">
                    <c:v>2011</c:v>
                  </c:pt>
                  <c:pt idx="1">
                    <c:v>2012</c:v>
                  </c:pt>
                  <c:pt idx="2">
                    <c:v>2011</c:v>
                  </c:pt>
                  <c:pt idx="5">
                    <c:v>2012</c:v>
                  </c:pt>
                  <c:pt idx="9">
                    <c:v>2013</c:v>
                  </c:pt>
                </c:lvl>
              </c:multiLvlStrCache>
            </c:multiLvlStrRef>
          </c:cat>
          <c:val>
            <c:numRef>
              <c:f>'Unemployment Rates by age and g'!$C$9:$M$9</c:f>
              <c:numCache>
                <c:formatCode>General</c:formatCode>
                <c:ptCount val="11"/>
                <c:pt idx="0">
                  <c:v>9.619961</c:v>
                </c:pt>
                <c:pt idx="1">
                  <c:v>10.43474</c:v>
                </c:pt>
                <c:pt idx="2">
                  <c:v>9.4569540000000067</c:v>
                </c:pt>
                <c:pt idx="3">
                  <c:v>9.6854370000000287</c:v>
                </c:pt>
                <c:pt idx="4">
                  <c:v>9.9113410000000002</c:v>
                </c:pt>
                <c:pt idx="5">
                  <c:v>10.14504</c:v>
                </c:pt>
                <c:pt idx="6">
                  <c:v>10.39034</c:v>
                </c:pt>
                <c:pt idx="7">
                  <c:v>10.496630000000025</c:v>
                </c:pt>
                <c:pt idx="8">
                  <c:v>10.71139</c:v>
                </c:pt>
                <c:pt idx="9">
                  <c:v>10.842530000000028</c:v>
                </c:pt>
                <c:pt idx="10">
                  <c:v>10.896980000000006</c:v>
                </c:pt>
              </c:numCache>
            </c:numRef>
          </c:val>
        </c:ser>
        <c:axId val="76606848"/>
        <c:axId val="76633984"/>
      </c:barChart>
      <c:catAx>
        <c:axId val="76606848"/>
        <c:scaling>
          <c:orientation val="minMax"/>
        </c:scaling>
        <c:axPos val="b"/>
        <c:tickLblPos val="nextTo"/>
        <c:crossAx val="76633984"/>
        <c:crosses val="autoZero"/>
        <c:auto val="1"/>
        <c:lblAlgn val="ctr"/>
        <c:lblOffset val="100"/>
      </c:catAx>
      <c:valAx>
        <c:axId val="76633984"/>
        <c:scaling>
          <c:orientation val="minMax"/>
        </c:scaling>
        <c:axPos val="l"/>
        <c:majorGridlines/>
        <c:numFmt formatCode="General" sourceLinked="1"/>
        <c:tickLblPos val="nextTo"/>
        <c:crossAx val="766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7609502076532849E-2"/>
          <c:y val="1.6862505473248128E-2"/>
          <c:w val="0.47156535387221932"/>
          <c:h val="8.9465205620428201E-2"/>
        </c:manualLayout>
      </c:layout>
      <c:overlay val="1"/>
      <c:spPr>
        <a:noFill/>
      </c:spPr>
    </c:legend>
    <c:plotVisOnly val="1"/>
  </c:chart>
  <c:txPr>
    <a:bodyPr/>
    <a:lstStyle/>
    <a:p>
      <a:pPr>
        <a:defRPr sz="1200" b="1"/>
      </a:pPr>
      <a:endParaRPr lang="he-I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2012'!$C$8,'Table 2012'!$C$10)</c:f>
              <c:numCache>
                <c:formatCode>General</c:formatCode>
                <c:ptCount val="2"/>
                <c:pt idx="0">
                  <c:v>13483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2012'!$C$2,'Table 2012'!$C$10)</c:f>
              <c:numCache>
                <c:formatCode>General</c:formatCode>
                <c:ptCount val="2"/>
                <c:pt idx="0">
                  <c:v>22417.5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>
        <c:manualLayout>
          <c:layoutTarget val="inner"/>
          <c:xMode val="edge"/>
          <c:yMode val="edge"/>
          <c:x val="0.1498695912094424"/>
          <c:y val="0"/>
          <c:w val="0.48189883663719907"/>
          <c:h val="0.72284825495580696"/>
        </c:manualLayout>
      </c:layout>
      <c:pieChart>
        <c:varyColors val="1"/>
        <c:ser>
          <c:idx val="0"/>
          <c:order val="0"/>
          <c:dLbls>
            <c:delete val="1"/>
          </c:dLbls>
          <c:val>
            <c:numRef>
              <c:f>('Table 2012'!$C$3,'Table 2012'!$C$10)</c:f>
              <c:numCache>
                <c:formatCode>General</c:formatCode>
                <c:ptCount val="2"/>
                <c:pt idx="0">
                  <c:v>5483.6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2012'!$C$5,'Table 2012'!$C$10)</c:f>
              <c:numCache>
                <c:formatCode>General</c:formatCode>
                <c:ptCount val="2"/>
                <c:pt idx="0">
                  <c:v>13203.4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2012'!$C$6,'Table 2012'!$C$10)</c:f>
              <c:numCache>
                <c:formatCode>General</c:formatCode>
                <c:ptCount val="2"/>
                <c:pt idx="0">
                  <c:v>336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he-I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2012'!$C$4,'Table 2012'!$C$10)</c:f>
              <c:numCache>
                <c:formatCode>General</c:formatCode>
                <c:ptCount val="2"/>
                <c:pt idx="0">
                  <c:v>9183.5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>
        <c:manualLayout>
          <c:layoutTarget val="inner"/>
          <c:xMode val="edge"/>
          <c:yMode val="edge"/>
          <c:x val="0.24894269873848118"/>
          <c:y val="0"/>
          <c:w val="0.51694572335289102"/>
          <c:h val="0.76011587244759504"/>
        </c:manualLayout>
      </c:layout>
      <c:pieChart>
        <c:varyColors val="1"/>
        <c:ser>
          <c:idx val="0"/>
          <c:order val="0"/>
          <c:dLbls>
            <c:delete val="1"/>
          </c:dLbls>
          <c:val>
            <c:numRef>
              <c:f>('Table 2012'!$C$7,'Table 2012'!$C$10)</c:f>
              <c:numCache>
                <c:formatCode>General</c:formatCode>
                <c:ptCount val="2"/>
                <c:pt idx="0">
                  <c:v>788.1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2012'!$C$8,'Table 2012'!$C$10)</c:f>
              <c:numCache>
                <c:formatCode>General</c:formatCode>
                <c:ptCount val="2"/>
                <c:pt idx="0">
                  <c:v>13483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Bilateral!$A$3</c:f>
              <c:strCache>
                <c:ptCount val="1"/>
                <c:pt idx="0">
                  <c:v>Israel's export to Poland</c:v>
                </c:pt>
              </c:strCache>
            </c:strRef>
          </c:tx>
          <c:spPr>
            <a:solidFill>
              <a:srgbClr val="6699FF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he-IL"/>
              </a:p>
            </c:txPr>
            <c:showVal val="1"/>
          </c:dLbls>
          <c:cat>
            <c:numRef>
              <c:f>Bilateral!$B$2:$E$2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Bilateral!$B$3:$E$3</c:f>
              <c:numCache>
                <c:formatCode>#,##0.0</c:formatCode>
                <c:ptCount val="4"/>
                <c:pt idx="0">
                  <c:v>201.2</c:v>
                </c:pt>
                <c:pt idx="1">
                  <c:v>219</c:v>
                </c:pt>
                <c:pt idx="2">
                  <c:v>250.3</c:v>
                </c:pt>
                <c:pt idx="3">
                  <c:v>248.9</c:v>
                </c:pt>
              </c:numCache>
            </c:numRef>
          </c:val>
        </c:ser>
        <c:ser>
          <c:idx val="1"/>
          <c:order val="1"/>
          <c:tx>
            <c:strRef>
              <c:f>Bilateral!$A$4</c:f>
              <c:strCache>
                <c:ptCount val="1"/>
                <c:pt idx="0">
                  <c:v>Poland's export to Israel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he-IL"/>
              </a:p>
            </c:txPr>
            <c:showVal val="1"/>
          </c:dLbls>
          <c:cat>
            <c:numRef>
              <c:f>Bilateral!$B$2:$E$2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Bilateral!$B$4:$E$4</c:f>
              <c:numCache>
                <c:formatCode>#,##0.0</c:formatCode>
                <c:ptCount val="4"/>
                <c:pt idx="0">
                  <c:v>169.8</c:v>
                </c:pt>
                <c:pt idx="1">
                  <c:v>237.3</c:v>
                </c:pt>
                <c:pt idx="2">
                  <c:v>238.7</c:v>
                </c:pt>
                <c:pt idx="3">
                  <c:v>200.6</c:v>
                </c:pt>
              </c:numCache>
            </c:numRef>
          </c:val>
        </c:ser>
        <c:dLbls>
          <c:showVal val="1"/>
        </c:dLbls>
        <c:gapWidth val="75"/>
        <c:axId val="138378624"/>
        <c:axId val="147855232"/>
      </c:barChart>
      <c:catAx>
        <c:axId val="138378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47855232"/>
        <c:crosses val="autoZero"/>
        <c:auto val="1"/>
        <c:lblAlgn val="ctr"/>
        <c:lblOffset val="100"/>
      </c:catAx>
      <c:valAx>
        <c:axId val="147855232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38378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/>
          </a:pPr>
          <a:endParaRPr lang="he-IL"/>
        </a:p>
      </c:txPr>
    </c:legend>
    <c:plotVisOnly val="1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M</a:t>
                    </a:r>
                    <a:r>
                      <a:rPr lang="en-US" dirty="0"/>
                      <a:t>achinery, Electrical Equipment, </a:t>
                    </a:r>
                    <a:r>
                      <a:rPr lang="en-US" dirty="0" smtClean="0"/>
                      <a:t>Image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and </a:t>
                    </a:r>
                    <a:r>
                      <a:rPr lang="en-US" dirty="0"/>
                      <a:t>Sound </a:t>
                    </a:r>
                    <a:r>
                      <a:rPr lang="en-US" dirty="0" smtClean="0"/>
                      <a:t>Recorders </a:t>
                    </a:r>
                    <a:r>
                      <a:rPr lang="en-US" dirty="0"/>
                      <a:t>and Their Parts</a:t>
                    </a:r>
                  </a:p>
                  <a:p>
                    <a:endParaRPr lang="en-US" dirty="0"/>
                  </a:p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38.1%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P</a:t>
                    </a:r>
                    <a:r>
                      <a:rPr lang="en-US"/>
                      <a:t>roducts of the Chemical or Allied Ind. </a:t>
                    </a:r>
                    <a:br>
                      <a:rPr lang="en-US"/>
                    </a:br>
                    <a:r>
                      <a:rPr lang="en-US">
                        <a:solidFill>
                          <a:srgbClr val="FF0000"/>
                        </a:solidFill>
                      </a:rPr>
                      <a:t>24.9%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/>
                      <a:t>P</a:t>
                    </a:r>
                    <a:r>
                      <a:rPr lang="en-US"/>
                      <a:t>lastics, Rubber and Articles Thereof</a:t>
                    </a:r>
                    <a:br>
                      <a:rPr lang="en-US"/>
                    </a:br>
                    <a:r>
                      <a:rPr lang="en-US">
                        <a:solidFill>
                          <a:srgbClr val="FF0000"/>
                        </a:solidFill>
                      </a:rPr>
                      <a:t>6.9%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P</a:t>
                    </a:r>
                    <a:r>
                      <a:rPr lang="en-US"/>
                      <a:t>repared Foodstuffs </a:t>
                    </a:r>
                    <a:br>
                      <a:rPr lang="en-US"/>
                    </a:br>
                    <a:r>
                      <a:rPr lang="en-US">
                        <a:solidFill>
                          <a:srgbClr val="FF0000"/>
                        </a:solidFill>
                      </a:rPr>
                      <a:t> 6.6%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B</a:t>
                    </a:r>
                    <a:r>
                      <a:rPr lang="en-US"/>
                      <a:t>ase Metals &amp; Articles Thereof</a:t>
                    </a:r>
                    <a:br>
                      <a:rPr lang="en-US"/>
                    </a:br>
                    <a:r>
                      <a:rPr lang="en-US">
                        <a:solidFill>
                          <a:srgbClr val="FF0000"/>
                        </a:solidFill>
                      </a:rPr>
                      <a:t>5.5%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/>
                      <a:t>O</a:t>
                    </a:r>
                    <a:r>
                      <a:rPr lang="en-US"/>
                      <a:t>ther</a:t>
                    </a:r>
                  </a:p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18.0%</a:t>
                    </a:r>
                  </a:p>
                </c:rich>
              </c:tx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400" b="1" i="0" baseline="0"/>
                </a:pPr>
                <a:endParaRPr lang="he-IL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'Top Industries'!$A$3:$A$8</c:f>
              <c:strCache>
                <c:ptCount val="6"/>
                <c:pt idx="0">
                  <c:v>Machinery, electrical equipment, image, and sound recorders, and their parts</c:v>
                </c:pt>
                <c:pt idx="1">
                  <c:v>Products of the chemical or allied ind. </c:v>
                </c:pt>
                <c:pt idx="2">
                  <c:v>Plastics, rubber and articles thereof</c:v>
                </c:pt>
                <c:pt idx="3">
                  <c:v>Prepared foodstuffs </c:v>
                </c:pt>
                <c:pt idx="4">
                  <c:v>Base metals &amp; articles thereof</c:v>
                </c:pt>
                <c:pt idx="5">
                  <c:v>Other</c:v>
                </c:pt>
              </c:strCache>
            </c:strRef>
          </c:cat>
          <c:val>
            <c:numRef>
              <c:f>'Top Industries'!$C$3:$C$8</c:f>
              <c:numCache>
                <c:formatCode>0.0%</c:formatCode>
                <c:ptCount val="6"/>
                <c:pt idx="0">
                  <c:v>0.38087585375652888</c:v>
                </c:pt>
                <c:pt idx="1">
                  <c:v>0.24949779027721994</c:v>
                </c:pt>
                <c:pt idx="2">
                  <c:v>6.91040578545601E-2</c:v>
                </c:pt>
                <c:pt idx="3">
                  <c:v>6.6291683406990778E-2</c:v>
                </c:pt>
                <c:pt idx="4">
                  <c:v>5.46404178384894E-2</c:v>
                </c:pt>
                <c:pt idx="5">
                  <c:v>0.17959019686621153</c:v>
                </c:pt>
              </c:numCache>
            </c:numRef>
          </c:val>
        </c:ser>
        <c:dLbls>
          <c:showCatName val="1"/>
          <c:showPercent val="1"/>
        </c:dLbls>
        <c:firstSliceAng val="230"/>
      </c:pieChart>
    </c:plotArea>
    <c:plotVisOnly val="1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Age</c:v>
                </c:pt>
              </c:strCache>
            </c:strRef>
          </c:tx>
          <c:dPt>
            <c:idx val="0"/>
            <c:spPr>
              <a:solidFill>
                <a:srgbClr val="6699FF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he-IL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Israel</c:v>
                </c:pt>
                <c:pt idx="1">
                  <c:v>EU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29.7</c:v>
                </c:pt>
                <c:pt idx="1">
                  <c:v>41.2</c:v>
                </c:pt>
              </c:numCache>
            </c:numRef>
          </c:val>
        </c:ser>
        <c:dLbls>
          <c:showVal val="1"/>
        </c:dLbls>
        <c:overlap val="-25"/>
        <c:axId val="83637376"/>
        <c:axId val="83638912"/>
      </c:barChart>
      <c:catAx>
        <c:axId val="83637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defRPr>
            </a:pPr>
            <a:endParaRPr lang="he-IL"/>
          </a:p>
        </c:txPr>
        <c:crossAx val="83638912"/>
        <c:crosses val="autoZero"/>
        <c:lblAlgn val="ctr"/>
        <c:lblOffset val="100"/>
      </c:catAx>
      <c:valAx>
        <c:axId val="83638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637376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/>
                      <a:t>M</a:t>
                    </a:r>
                    <a:r>
                      <a:rPr lang="en-US"/>
                      <a:t>achinery, Electrical Equipment, Image</a:t>
                    </a:r>
                    <a:r>
                      <a:rPr lang="en-US" baseline="0"/>
                      <a:t> </a:t>
                    </a:r>
                    <a:r>
                      <a:rPr lang="en-US"/>
                      <a:t>and Sound Recorders and their Parts
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25%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0.13419222619620108"/>
                  <c:y val="0.1162563762503052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P</a:t>
                    </a:r>
                    <a:r>
                      <a:rPr lang="en-US"/>
                      <a:t>repared Foodstuffs 
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23%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/>
                      <a:t>A</a:t>
                    </a:r>
                    <a:r>
                      <a:rPr lang="en-US"/>
                      <a:t>nimal Products
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11%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P</a:t>
                    </a:r>
                    <a:r>
                      <a:rPr lang="en-US"/>
                      <a:t>roducts of the Chemical or Allied Ind. 
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11%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M</a:t>
                    </a:r>
                    <a:r>
                      <a:rPr lang="en-US"/>
                      <a:t>iscellaneous Manufactured Articles
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6%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/>
                      <a:t>B</a:t>
                    </a:r>
                    <a:r>
                      <a:rPr lang="en-US"/>
                      <a:t>ase Metal Articles 
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5%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/>
                      <a:t>O</a:t>
                    </a:r>
                    <a:r>
                      <a:rPr lang="en-US"/>
                      <a:t>ther
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19%</a:t>
                    </a:r>
                  </a:p>
                </c:rich>
              </c:tx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he-IL"/>
              </a:p>
            </c:txPr>
            <c:dLblPos val="outEnd"/>
            <c:showCatName val="1"/>
            <c:showPercent val="1"/>
          </c:dLbls>
          <c:cat>
            <c:strRef>
              <c:f>'Top Industries'!$A$13:$A$19</c:f>
              <c:strCache>
                <c:ptCount val="7"/>
                <c:pt idx="0">
                  <c:v>Machinery, electrical equipment, image, and sound recorders, and their parts</c:v>
                </c:pt>
                <c:pt idx="1">
                  <c:v>Prepared foodstuffs </c:v>
                </c:pt>
                <c:pt idx="2">
                  <c:v>Animal Products</c:v>
                </c:pt>
                <c:pt idx="3">
                  <c:v>Products of the chemical or allied ind. </c:v>
                </c:pt>
                <c:pt idx="4">
                  <c:v>Miscelallaneous manufactured articles</c:v>
                </c:pt>
                <c:pt idx="5">
                  <c:v>Base metal articles </c:v>
                </c:pt>
                <c:pt idx="6">
                  <c:v>Other</c:v>
                </c:pt>
              </c:strCache>
            </c:strRef>
          </c:cat>
          <c:val>
            <c:numRef>
              <c:f>'Top Industries'!$C$13:$C$19</c:f>
              <c:numCache>
                <c:formatCode>0.0%</c:formatCode>
                <c:ptCount val="7"/>
                <c:pt idx="0">
                  <c:v>0.2462612163509473</c:v>
                </c:pt>
                <c:pt idx="1">
                  <c:v>0.23280159521435687</c:v>
                </c:pt>
                <c:pt idx="2">
                  <c:v>0.11216350947158539</c:v>
                </c:pt>
                <c:pt idx="3">
                  <c:v>0.10568295114656037</c:v>
                </c:pt>
                <c:pt idx="4">
                  <c:v>6.1316051844466708E-2</c:v>
                </c:pt>
                <c:pt idx="5">
                  <c:v>4.8354935194416797E-2</c:v>
                </c:pt>
                <c:pt idx="6">
                  <c:v>0.19341974077766727</c:v>
                </c:pt>
              </c:numCache>
            </c:numRef>
          </c:val>
        </c:ser>
        <c:dLbls>
          <c:showCatName val="1"/>
          <c:showPercent val="1"/>
        </c:dLbls>
        <c:firstSliceAng val="211"/>
      </c:pieChart>
    </c:plotArea>
    <c:plotVisOnly val="1"/>
  </c:chart>
  <c:spPr>
    <a:noFill/>
    <a:ln>
      <a:noFill/>
    </a:ln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Age, % of the Population</a:t>
            </a:r>
          </a:p>
        </c:rich>
      </c:tx>
      <c:layout>
        <c:manualLayout>
          <c:xMode val="edge"/>
          <c:yMode val="edge"/>
          <c:x val="0.34306587303870101"/>
          <c:y val="7.8263883048601393E-2"/>
        </c:manualLayout>
      </c:layout>
    </c:title>
    <c:view3D>
      <c:rotX val="20"/>
      <c:rotY val="280"/>
      <c:rAngAx val="1"/>
    </c:view3D>
    <c:plotArea>
      <c:layout>
        <c:manualLayout>
          <c:layoutTarget val="inner"/>
          <c:xMode val="edge"/>
          <c:yMode val="edge"/>
          <c:x val="0.1115163070337169"/>
          <c:y val="1.4361537472157021E-2"/>
          <c:w val="0.85591380751463364"/>
          <c:h val="0.83147411815931604"/>
        </c:manualLayout>
      </c:layout>
      <c:area3DChart>
        <c:grouping val="standard"/>
        <c:ser>
          <c:idx val="0"/>
          <c:order val="0"/>
          <c:tx>
            <c:strRef>
              <c:f>Sheet1!$E$2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rgbClr val="428BBC"/>
            </a:solidFill>
          </c:spPr>
          <c:cat>
            <c:strRef>
              <c:f>Sheet1!$F$1:$J$1</c:f>
              <c:strCache>
                <c:ptCount val="5"/>
                <c:pt idx="0">
                  <c:v>0-14 years</c:v>
                </c:pt>
                <c:pt idx="1">
                  <c:v>15-24 years</c:v>
                </c:pt>
                <c:pt idx="2">
                  <c:v>25-54 years</c:v>
                </c:pt>
                <c:pt idx="3">
                  <c:v>55-64 years</c:v>
                </c:pt>
                <c:pt idx="4">
                  <c:v>65+ years</c:v>
                </c:pt>
              </c:strCache>
            </c:strRef>
          </c:cat>
          <c:val>
            <c:numRef>
              <c:f>Sheet1!$F$2:$J$2</c:f>
              <c:numCache>
                <c:formatCode>0.00%</c:formatCode>
                <c:ptCount val="5"/>
                <c:pt idx="0">
                  <c:v>0.27300000000000002</c:v>
                </c:pt>
                <c:pt idx="1">
                  <c:v>0.15700000000000042</c:v>
                </c:pt>
                <c:pt idx="2">
                  <c:v>0.37700000000000078</c:v>
                </c:pt>
                <c:pt idx="3">
                  <c:v>8.8000000000000064E-2</c:v>
                </c:pt>
                <c:pt idx="4">
                  <c:v>0.10500000000000002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Sheet1!$F$1:$J$1</c:f>
              <c:strCache>
                <c:ptCount val="5"/>
                <c:pt idx="0">
                  <c:v>0-14 years</c:v>
                </c:pt>
                <c:pt idx="1">
                  <c:v>15-24 years</c:v>
                </c:pt>
                <c:pt idx="2">
                  <c:v>25-54 years</c:v>
                </c:pt>
                <c:pt idx="3">
                  <c:v>55-64 years</c:v>
                </c:pt>
                <c:pt idx="4">
                  <c:v>65+ years</c:v>
                </c:pt>
              </c:strCache>
            </c:strRef>
          </c:cat>
          <c:val>
            <c:numRef>
              <c:f>Sheet1!$F$3:$J$3</c:f>
              <c:numCache>
                <c:formatCode>0.00%</c:formatCode>
                <c:ptCount val="5"/>
                <c:pt idx="0">
                  <c:v>0.15420000000000042</c:v>
                </c:pt>
                <c:pt idx="1">
                  <c:v>0.11390000000000003</c:v>
                </c:pt>
                <c:pt idx="2">
                  <c:v>0.42320000000000002</c:v>
                </c:pt>
                <c:pt idx="3">
                  <c:v>0.12670000000000001</c:v>
                </c:pt>
                <c:pt idx="4">
                  <c:v>0.18210000000000001</c:v>
                </c:pt>
              </c:numCache>
            </c:numRef>
          </c:val>
        </c:ser>
        <c:axId val="83663872"/>
        <c:axId val="76690176"/>
        <c:axId val="76804544"/>
      </c:area3DChart>
      <c:catAx>
        <c:axId val="83663872"/>
        <c:scaling>
          <c:orientation val="minMax"/>
        </c:scaling>
        <c:axPos val="b"/>
        <c:majorTickMark val="none"/>
        <c:tickLblPos val="nextTo"/>
        <c:crossAx val="76690176"/>
        <c:crosses val="autoZero"/>
        <c:auto val="1"/>
        <c:lblAlgn val="ctr"/>
        <c:lblOffset val="100"/>
      </c:catAx>
      <c:valAx>
        <c:axId val="7669017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0"/>
        <c:majorTickMark val="none"/>
        <c:tickLblPos val="nextTo"/>
        <c:crossAx val="83663872"/>
        <c:crosses val="autoZero"/>
        <c:crossBetween val="midCat"/>
      </c:valAx>
      <c:serAx>
        <c:axId val="768045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Arial Black" pitchFamily="34" charset="0"/>
                <a:cs typeface="Aharoni" pitchFamily="2" charset="-79"/>
              </a:defRPr>
            </a:pPr>
            <a:endParaRPr lang="he-IL"/>
          </a:p>
        </c:txPr>
        <c:crossAx val="76690176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00" b="1"/>
            </a:pPr>
            <a:endParaRPr lang="he-IL"/>
          </a:p>
        </c:txPr>
      </c:dTable>
      <c:spPr>
        <a:noFill/>
        <a:ln w="0">
          <a:noFill/>
        </a:ln>
        <a:scene3d>
          <a:camera prst="orthographicFront"/>
          <a:lightRig rig="threePt" dir="t"/>
        </a:scene3d>
        <a:sp3d prstMaterial="matte"/>
      </c:spPr>
    </c:plotArea>
    <c:plotVisOnly val="1"/>
  </c:chart>
  <c:spPr>
    <a:scene3d>
      <a:camera prst="orthographicFront"/>
      <a:lightRig rig="threePt" dir="t"/>
    </a:scene3d>
    <a:sp3d prstMaterial="powder"/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2012'!$C$2,'Table 2012'!$C$10)</c:f>
              <c:numCache>
                <c:formatCode>General</c:formatCode>
                <c:ptCount val="2"/>
                <c:pt idx="0">
                  <c:v>22417.5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>
        <c:manualLayout>
          <c:layoutTarget val="inner"/>
          <c:xMode val="edge"/>
          <c:yMode val="edge"/>
          <c:x val="0.1498695912094424"/>
          <c:y val="0"/>
          <c:w val="0.48189883663719907"/>
          <c:h val="0.72284825495580718"/>
        </c:manualLayout>
      </c:layout>
      <c:pieChart>
        <c:varyColors val="1"/>
        <c:ser>
          <c:idx val="0"/>
          <c:order val="0"/>
          <c:dLbls>
            <c:delete val="1"/>
          </c:dLbls>
          <c:val>
            <c:numRef>
              <c:f>('Table 2012'!$C$3,'Table 2012'!$C$10)</c:f>
              <c:numCache>
                <c:formatCode>General</c:formatCode>
                <c:ptCount val="2"/>
                <c:pt idx="0">
                  <c:v>5483.6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2012'!$C$5,'Table 2012'!$C$10)</c:f>
              <c:numCache>
                <c:formatCode>General</c:formatCode>
                <c:ptCount val="2"/>
                <c:pt idx="0">
                  <c:v>13203.4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2012'!$C$6,'Table 2012'!$C$10)</c:f>
              <c:numCache>
                <c:formatCode>General</c:formatCode>
                <c:ptCount val="2"/>
                <c:pt idx="0">
                  <c:v>336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he-I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/>
      <c:pieChart>
        <c:varyColors val="1"/>
        <c:ser>
          <c:idx val="0"/>
          <c:order val="0"/>
          <c:dLbls>
            <c:delete val="1"/>
          </c:dLbls>
          <c:val>
            <c:numRef>
              <c:f>('Table 2012'!$C$4,'Table 2012'!$C$10)</c:f>
              <c:numCache>
                <c:formatCode>General</c:formatCode>
                <c:ptCount val="2"/>
                <c:pt idx="0">
                  <c:v>9183.5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plotArea>
      <c:layout>
        <c:manualLayout>
          <c:layoutTarget val="inner"/>
          <c:xMode val="edge"/>
          <c:yMode val="edge"/>
          <c:x val="0.24894269873848124"/>
          <c:y val="0"/>
          <c:w val="0.51694572335289113"/>
          <c:h val="0.76011587244759526"/>
        </c:manualLayout>
      </c:layout>
      <c:pieChart>
        <c:varyColors val="1"/>
        <c:ser>
          <c:idx val="0"/>
          <c:order val="0"/>
          <c:dLbls>
            <c:delete val="1"/>
          </c:dLbls>
          <c:val>
            <c:numRef>
              <c:f>('Table 2012'!$C$7,'Table 2012'!$C$10)</c:f>
              <c:numCache>
                <c:formatCode>General</c:formatCode>
                <c:ptCount val="2"/>
                <c:pt idx="0">
                  <c:v>788.1</c:v>
                </c:pt>
                <c:pt idx="1">
                  <c:v>64895.1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0.05113</cdr:x>
      <cdr:y>0.9136</cdr:y>
    </cdr:from>
    <cdr:to>
      <cdr:x>0.36613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44" y="5040560"/>
          <a:ext cx="2880320" cy="47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i="1" dirty="0" smtClean="0"/>
            <a:t>OECD Statistics</a:t>
          </a:r>
          <a:endParaRPr lang="en-US" sz="12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0.76463</cdr:y>
    </cdr:from>
    <cdr:to>
      <cdr:x>0.26207</cdr:x>
      <cdr:y>0.91677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-360040" y="4176464"/>
          <a:ext cx="223224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Arial Unicode MS"/>
              <a:cs typeface="Arial" pitchFamily="34" charset="0"/>
            </a:defRPr>
          </a:lvl9pPr>
        </a:lstStyle>
        <a:p xmlns:a="http://schemas.openxmlformats.org/drawingml/2006/main">
          <a:pPr algn="l" rtl="0"/>
          <a:r>
            <a:rPr lang="en-US" sz="2400" b="1" dirty="0" smtClean="0">
              <a:solidFill>
                <a:srgbClr val="C00000"/>
              </a:solidFill>
            </a:rPr>
            <a:t>Total Export: 200.6 M$</a:t>
          </a:r>
          <a:endParaRPr lang="he-IL" sz="24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0699" tIns="45350" rIns="90699" bIns="4535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0699" tIns="45350" rIns="90699" bIns="45350" rtlCol="1"/>
          <a:lstStyle>
            <a:lvl1pPr algn="l">
              <a:defRPr sz="1200"/>
            </a:lvl1pPr>
          </a:lstStyle>
          <a:p>
            <a:pPr>
              <a:defRPr/>
            </a:pPr>
            <a:fld id="{8E036B00-55AA-49A2-B594-17F694DE0D27}" type="datetimeFigureOut">
              <a:rPr lang="he-IL"/>
              <a:pPr>
                <a:defRPr/>
              </a:pPr>
              <a:t>ב'/כסלו/תשע"ד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428164"/>
            <a:ext cx="2946400" cy="496887"/>
          </a:xfrm>
          <a:prstGeom prst="rect">
            <a:avLst/>
          </a:prstGeom>
        </p:spPr>
        <p:txBody>
          <a:bodyPr vert="horz" lIns="90699" tIns="45350" rIns="90699" bIns="4535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164"/>
            <a:ext cx="2946400" cy="496887"/>
          </a:xfrm>
          <a:prstGeom prst="rect">
            <a:avLst/>
          </a:prstGeom>
        </p:spPr>
        <p:txBody>
          <a:bodyPr vert="horz" lIns="90699" tIns="45350" rIns="90699" bIns="45350" rtlCol="1" anchor="b"/>
          <a:lstStyle>
            <a:lvl1pPr algn="l">
              <a:defRPr sz="1200"/>
            </a:lvl1pPr>
          </a:lstStyle>
          <a:p>
            <a:pPr>
              <a:defRPr/>
            </a:pPr>
            <a:fld id="{6406F3B8-C52C-40B6-979F-E7CB844FC7B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0699" tIns="45350" rIns="90699" bIns="4535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0699" tIns="45350" rIns="90699" bIns="4535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24A6F8-60DC-47E0-87C6-65FCC42CBCFB}" type="datetimeFigureOut">
              <a:rPr lang="he-IL"/>
              <a:pPr>
                <a:defRPr/>
              </a:pPr>
              <a:t>ב'/כסלו/תשע"ד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2" y="4714876"/>
            <a:ext cx="5438774" cy="4467225"/>
          </a:xfrm>
          <a:prstGeom prst="rect">
            <a:avLst/>
          </a:prstGeom>
        </p:spPr>
        <p:txBody>
          <a:bodyPr vert="horz" lIns="90699" tIns="45350" rIns="90699" bIns="4535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8164"/>
            <a:ext cx="2946400" cy="496887"/>
          </a:xfrm>
          <a:prstGeom prst="rect">
            <a:avLst/>
          </a:prstGeom>
        </p:spPr>
        <p:txBody>
          <a:bodyPr vert="horz" lIns="90699" tIns="45350" rIns="90699" bIns="4535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164"/>
            <a:ext cx="2946400" cy="496887"/>
          </a:xfrm>
          <a:prstGeom prst="rect">
            <a:avLst/>
          </a:prstGeom>
        </p:spPr>
        <p:txBody>
          <a:bodyPr vert="horz" lIns="90699" tIns="45350" rIns="90699" bIns="4535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B98B9B-4EB1-46B6-AC03-1576C67E81A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59396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1EA3F-DBC8-44C4-AF18-C53B2FDDBF6B}" type="slidenum">
              <a:rPr lang="he-IL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Arial" pitchFamily="34" charset="0"/>
              </a:rPr>
              <a:t>Y:\</a:t>
            </a:r>
            <a:r>
              <a:rPr lang="he-IL" smtClean="0"/>
              <a:t>מסמכים בטיפול סטטיסטיקה\קבצי אקסל\משק\חשבונות לאומיים\תחזית 2013\תחזית 2013 - 30 באוקטובר 2012 + עדכון נתוני תעסוקה.</a:t>
            </a:r>
            <a:r>
              <a:rPr lang="en-US" smtClean="0">
                <a:cs typeface="Arial" pitchFamily="34" charset="0"/>
              </a:rPr>
              <a:t>xlsx</a:t>
            </a:r>
            <a:endParaRPr lang="he-IL" smtClean="0"/>
          </a:p>
        </p:txBody>
      </p:sp>
      <p:sp>
        <p:nvSpPr>
          <p:cNvPr id="124932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429CF-D7B0-48C6-8996-3DD59413F092}" type="slidenum">
              <a:rPr lang="he-IL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20790-7043-4C06-94EE-F9F877FEA0EA}" type="slidenum">
              <a:rPr lang="he-IL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e-IL" smtClean="0"/>
              <a:t>קבצי אקסל&gt;נתונים בינלאומיים&gt;השוואות בינלאומיות שונות –</a:t>
            </a:r>
            <a:r>
              <a:rPr lang="en-US" smtClean="0">
                <a:cs typeface="Arial" pitchFamily="34" charset="0"/>
              </a:rPr>
              <a:t>ICT</a:t>
            </a:r>
            <a:r>
              <a:rPr lang="he-IL" smtClean="0"/>
              <a:t> השוואה בינלאומית מהתוצר העסקי</a:t>
            </a: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pitchFamily="34" charset="0"/>
              </a:rPr>
              <a:t>Y:\</a:t>
            </a:r>
            <a:r>
              <a:rPr lang="he-IL" dirty="0" smtClean="0"/>
              <a:t>מסמכים בטיפול סטטיסטיקה\קבצי אקסל\נתונים בינלאומיים\</a:t>
            </a:r>
            <a:r>
              <a:rPr lang="he-IL" dirty="0" err="1" smtClean="0"/>
              <a:t>גרעונות</a:t>
            </a:r>
            <a:r>
              <a:rPr lang="he-IL" dirty="0" smtClean="0"/>
              <a:t> וחובות\חוב ממשלתי </a:t>
            </a:r>
            <a:r>
              <a:rPr lang="he-IL" dirty="0" err="1" smtClean="0"/>
              <a:t>לתמג</a:t>
            </a:r>
            <a:r>
              <a:rPr lang="he-IL" dirty="0" smtClean="0"/>
              <a:t>.</a:t>
            </a:r>
            <a:r>
              <a:rPr lang="en-US" dirty="0" err="1" smtClean="0">
                <a:cs typeface="Arial" pitchFamily="34" charset="0"/>
              </a:rPr>
              <a:t>xlsx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8068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C2D35-5331-4751-B66A-8EF3BC0CF79F}" type="slidenum">
              <a:rPr lang="he-IL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Y:\</a:t>
            </a:r>
            <a:r>
              <a:rPr lang="he-IL" smtClean="0"/>
              <a:t>מסמכים בטיפול סטטיסטיקה\קבצי אקסל\השקעות\השקעות זרות ריאליות - </a:t>
            </a:r>
            <a:r>
              <a:rPr lang="en-US" smtClean="0"/>
              <a:t>FDI.xls</a:t>
            </a:r>
            <a:endParaRPr lang="he-IL" smtClean="0"/>
          </a:p>
        </p:txBody>
      </p:sp>
      <p:sp>
        <p:nvSpPr>
          <p:cNvPr id="11059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4E902-9462-4A6F-A843-E15EAD268BD2}" type="slidenum">
              <a:rPr lang="he-IL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77875"/>
            <a:ext cx="4865688" cy="3651250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9" y="4737198"/>
            <a:ext cx="4928314" cy="4429734"/>
          </a:xfrm>
          <a:noFill/>
          <a:ln/>
        </p:spPr>
        <p:txBody>
          <a:bodyPr lIns="91329" tIns="45665" rIns="91329" bIns="45665"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E8D52-E3B3-4FD7-8A37-354DD3D940DD}" type="slidenum">
              <a:rPr lang="he-IL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8704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4AB24-75F4-410D-8195-EB5E268A948A}" type="slidenum">
              <a:rPr lang="he-IL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77875"/>
            <a:ext cx="4865688" cy="3651250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9" y="4737198"/>
            <a:ext cx="4928314" cy="4429734"/>
          </a:xfrm>
          <a:noFill/>
          <a:ln/>
        </p:spPr>
        <p:txBody>
          <a:bodyPr lIns="91329" tIns="45665" rIns="91329" bIns="45665"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77875"/>
            <a:ext cx="4865688" cy="3651250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9" y="4737198"/>
            <a:ext cx="4928314" cy="4429734"/>
          </a:xfrm>
          <a:noFill/>
          <a:ln/>
        </p:spPr>
        <p:txBody>
          <a:bodyPr lIns="91329" tIns="45665" rIns="91329" bIns="45665"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77875"/>
            <a:ext cx="4865688" cy="3651250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9" y="4737198"/>
            <a:ext cx="4928314" cy="4429734"/>
          </a:xfrm>
          <a:noFill/>
          <a:ln/>
        </p:spPr>
        <p:txBody>
          <a:bodyPr lIns="91329" tIns="45665" rIns="91329" bIns="45665"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77875"/>
            <a:ext cx="4865688" cy="3651250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9" y="4737198"/>
            <a:ext cx="4928314" cy="4429734"/>
          </a:xfrm>
          <a:noFill/>
          <a:ln/>
        </p:spPr>
        <p:txBody>
          <a:bodyPr lIns="91329" tIns="45665" rIns="91329" bIns="45665"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 smtClean="0"/>
          </a:p>
        </p:txBody>
      </p:sp>
      <p:sp>
        <p:nvSpPr>
          <p:cNvPr id="13619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74C94-F96A-4550-B21B-A55CF4A88FB4}" type="slidenum">
              <a:rPr lang="he-IL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69636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3230B-B634-4A61-BB99-14C6EE2E0FB8}" type="slidenum">
              <a:rPr lang="he-IL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75780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CD2B6-F03A-4034-8A70-AF091BB70646}" type="slidenum">
              <a:rPr lang="he-IL" smtClean="0"/>
              <a:pPr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e-IL" dirty="0" smtClean="0"/>
              <a:t>באיחוד 27 מדינות, כולל רומניה ובולגריה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e-IL" dirty="0" smtClean="0"/>
              <a:t>באיחוד 27 מדינות, כולל רומניה ובולגריה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dirty="0" smtClean="0"/>
          </a:p>
        </p:txBody>
      </p:sp>
      <p:sp>
        <p:nvSpPr>
          <p:cNvPr id="156676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639C80-ACFD-4461-8CE4-02D384FD3D9F}" type="slidenum">
              <a:rPr lang="he-IL" smtClean="0"/>
              <a:pPr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60420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E1C08-23B6-4E96-B5BC-8531AB42BD31}" type="slidenum">
              <a:rPr lang="he-IL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77875"/>
            <a:ext cx="4865688" cy="3651250"/>
          </a:xfrm>
          <a:ln w="12700"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9" y="4737198"/>
            <a:ext cx="4928314" cy="4429734"/>
          </a:xfrm>
          <a:noFill/>
          <a:ln/>
        </p:spPr>
        <p:txBody>
          <a:bodyPr lIns="91329" tIns="45665" rIns="91329" bIns="45665"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Arial" pitchFamily="34" charset="0"/>
              </a:rPr>
              <a:t>Y:\</a:t>
            </a:r>
            <a:r>
              <a:rPr lang="he-IL" smtClean="0"/>
              <a:t>מסמכים בטיפול סטטיסטיקה\קבצי אקסל\מצגות גרפיות\גרפים - תוצר והשוואה בינל.</a:t>
            </a:r>
            <a:r>
              <a:rPr lang="en-US" smtClean="0">
                <a:cs typeface="Arial" pitchFamily="34" charset="0"/>
              </a:rPr>
              <a:t>xls</a:t>
            </a:r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5A503-8B20-4C27-93E8-A9E0268D10D9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e-IL" smtClean="0"/>
              <a:t>קבצי אקסל&gt;מצגות גרפיות&gt;גרפים – תוצר והשוואה בילאומית</a:t>
            </a:r>
          </a:p>
          <a:p>
            <a:endParaRPr lang="he-IL" smtClean="0"/>
          </a:p>
        </p:txBody>
      </p:sp>
      <p:sp>
        <p:nvSpPr>
          <p:cNvPr id="62468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94BDB-A060-4AC3-BEFB-DB1E6EC863A2}" type="slidenum">
              <a:rPr lang="he-IL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Arial" pitchFamily="34" charset="0"/>
              </a:rPr>
              <a:t>Y:\</a:t>
            </a:r>
            <a:r>
              <a:rPr lang="he-IL" smtClean="0"/>
              <a:t>מסמכים בטיפול סטטיסטיקה\קבצי אקסל\נתונים בינלאומיים\גרעונות וחובות\חוב ממשלתי לתמג.</a:t>
            </a:r>
            <a:r>
              <a:rPr lang="en-US" smtClean="0">
                <a:cs typeface="Arial" pitchFamily="34" charset="0"/>
              </a:rPr>
              <a:t>xlsx</a:t>
            </a:r>
          </a:p>
        </p:txBody>
      </p:sp>
      <p:sp>
        <p:nvSpPr>
          <p:cNvPr id="88068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C2D35-5331-4751-B66A-8EF3BC0CF79F}" type="slidenum">
              <a:rPr lang="he-IL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904DA-E01A-4EF1-99FD-BE278B7D1EC2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3824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04EC2-1A7F-45A0-B5FD-9932C73A5512}" type="slidenum">
              <a:rPr lang="he-IL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7013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E1BFFE-56B0-4CB0-9DCD-4CE3BFF262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13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1E7C08-14BF-442B-B026-5541157DED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6024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3213" y="274638"/>
            <a:ext cx="6135687" cy="60245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2888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674A99-4786-4E04-8E27-753AB51AF0C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303213" y="274638"/>
            <a:ext cx="8383587" cy="60245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4492949-A248-4407-BD2F-85F1FDCC054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8F22-B8F4-4F21-B336-258840DAF93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7013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9553B2-20D2-473E-97DE-0D1662A895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96875" y="6262688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F539D3-1EB1-42E2-A2F2-4FC148F48C00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EDD04DC-BEF9-49CC-8A16-F01167B67E1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03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494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ED3D92-A0E0-4F99-AB53-7922E5BE3E8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638243-2582-4FB7-9F05-5EDA865801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06F1F2-912B-46B6-9A14-98B67E4B58E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96875" y="6262688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4D9551-B460-4928-B054-095B8888DD7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DD5CE4-EE3E-4956-BEE7-A171E0E7CF9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8570327-697E-4937-89C1-97ED85DB0B1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6AC8C1-DFAF-4A20-A9E4-5E24801DAC7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13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05E127B-4DFD-4EE5-8606-CE334BB13E1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6024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3213" y="274638"/>
            <a:ext cx="6135687" cy="60245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2888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3259F1A-9BB0-4657-9C48-759A1B8A056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303213" y="274638"/>
            <a:ext cx="8383587" cy="60245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5C80CBF-7735-42EE-AE96-32257B4F4B2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7013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EE6915-5248-4FC9-91F0-92BEBC73B6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96875" y="6262688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ACD5A8-4E1E-4383-9B21-B8F8A5390FCB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A76069-A2AD-4206-B525-3C25EF6C79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03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494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128DAE-C463-40E5-B87B-32D09E7012B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F602B19-F31E-477D-B2D9-886F6746B9D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DD64B94-0B88-4350-9031-D1AFCD60FAD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907B48A-046E-4F84-AD57-FEC4C821D3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E1C9ED-5A75-4ED4-9D95-2D576AFD63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80ACB10-2FBA-4B22-8989-90E064BE825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D4D5C3D-C1FA-46D6-9A60-3F94827015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13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9EE0048-FDA5-4F85-BB2D-F1C4B3AAAD1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6024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3213" y="274638"/>
            <a:ext cx="6135687" cy="60245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2888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BF5AA3C-765F-48BC-823D-8497279707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303213" y="274638"/>
            <a:ext cx="8383587" cy="60245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74497E6-D9B8-4E00-9221-F57F73163F5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7013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1816DD9-3F20-4E34-BF17-ECBA46944A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96875" y="6262688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C1D92F-5D70-472B-B260-A166359C5069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03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494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182A9D1-4CD1-44F5-97DD-CEA008EC078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E6DB2BF-7FDD-4C9C-9EB1-D1BADD059FF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03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494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1FB6F-91D5-4CF1-8510-696C1D44303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2AFB23D-110C-4D9F-B48A-E7B7BD73F0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0F22C6A-0E61-4E5F-A844-E89DC65AABC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9AE79F9-9D7E-4264-962A-16AC8CAE70F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6F7C51-5BB6-46F8-9F36-DB1BDF100CD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2F1A28A-0B42-4145-A146-D443D5FA32A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13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E4EAFCC-71AC-4258-8A9D-56A1151E37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6024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3213" y="274638"/>
            <a:ext cx="6135687" cy="60245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2888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C91752-D935-4159-B148-D60401D0CC2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303213" y="274638"/>
            <a:ext cx="8383587" cy="60245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E32B2AF-0E2D-496F-B134-9FBBE5AF47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369D84D-BCC2-4401-A86D-4C4657ED83C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7013"/>
            <a:ext cx="2895600" cy="476250"/>
          </a:xfrm>
        </p:spPr>
        <p:txBody>
          <a:bodyPr/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879449-32E9-4F87-99A2-17A97C7EB69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96875" y="6262688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7FAB02-1252-463A-8736-B3D797F8C8A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8ADD122-4A61-4883-8904-4A5025E93BC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03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494213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7520C5-626D-4D5E-B156-1FFCCC13C5A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6376A4-A700-4530-9212-BA2B94D662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18F2AD-6E70-4494-B4A4-3866557471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121E0A7-4492-4356-9329-737CDCB32C8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7FC1DF-C93A-496E-BF69-FAB25FAD530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5D52EE-401D-4C1E-B626-342079A825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1300"/>
            <a:ext cx="2895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23E730-E45B-47A0-95F3-25B29459B1C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52290A-D759-401F-BC26-CAC0C1E3F46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6024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3213" y="274638"/>
            <a:ext cx="6135687" cy="60245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2888"/>
            <a:ext cx="2895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FD3D28-80BD-4EF6-82A6-E097622E54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303213" y="274638"/>
            <a:ext cx="8383587" cy="60245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83CF62-6D1A-4607-BA9F-A76574DC926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E08999-DABB-4DFA-AE14-D18BC77483E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2ECF4D0-3D4A-4A88-8484-F9AFB7F5209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3488" y="6577013"/>
            <a:ext cx="4176712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125" y="63087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F1BF1FB-BB56-4ED3-8FDF-1DA55AFCC9A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nim_e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989138"/>
            <a:ext cx="91440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top1עותק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text text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E249BC-39F6-43DA-B2F8-498C7E99DB4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00113" y="1773238"/>
            <a:ext cx="2303462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3488" y="6561138"/>
            <a:ext cx="4176712" cy="3524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78" r:id="rId1"/>
    <p:sldLayoutId id="2147497179" r:id="rId2"/>
    <p:sldLayoutId id="2147497180" r:id="rId3"/>
    <p:sldLayoutId id="2147497181" r:id="rId4"/>
    <p:sldLayoutId id="2147497182" r:id="rId5"/>
    <p:sldLayoutId id="2147497183" r:id="rId6"/>
    <p:sldLayoutId id="2147497184" r:id="rId7"/>
    <p:sldLayoutId id="2147497185" r:id="rId8"/>
    <p:sldLayoutId id="2147497186" r:id="rId9"/>
    <p:sldLayoutId id="2147497187" r:id="rId10"/>
    <p:sldLayoutId id="2147497188" r:id="rId11"/>
    <p:sldLayoutId id="2147497189" r:id="rId12"/>
    <p:sldLayoutId id="2147497190" r:id="rId13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130000"/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nim_e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89138"/>
            <a:ext cx="91440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top1עותק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text text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F28F77-609D-4DAD-86CA-DADB989D32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00113" y="1773238"/>
            <a:ext cx="2303462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3488" y="6561138"/>
            <a:ext cx="4176712" cy="3524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191" r:id="rId1"/>
    <p:sldLayoutId id="2147497192" r:id="rId2"/>
    <p:sldLayoutId id="2147497193" r:id="rId3"/>
    <p:sldLayoutId id="2147497194" r:id="rId4"/>
    <p:sldLayoutId id="2147497195" r:id="rId5"/>
    <p:sldLayoutId id="2147497196" r:id="rId6"/>
    <p:sldLayoutId id="2147497197" r:id="rId7"/>
    <p:sldLayoutId id="2147497198" r:id="rId8"/>
    <p:sldLayoutId id="2147497199" r:id="rId9"/>
    <p:sldLayoutId id="2147497200" r:id="rId10"/>
    <p:sldLayoutId id="2147497201" r:id="rId11"/>
    <p:sldLayoutId id="2147497202" r:id="rId12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130000"/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nim_e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89138"/>
            <a:ext cx="91440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top1עותק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text text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F11520-C174-449F-B76C-3F94A2CB5CA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00113" y="1773238"/>
            <a:ext cx="2303462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3488" y="6561138"/>
            <a:ext cx="4176712" cy="3524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03" r:id="rId1"/>
    <p:sldLayoutId id="2147497204" r:id="rId2"/>
    <p:sldLayoutId id="2147497205" r:id="rId3"/>
    <p:sldLayoutId id="2147497206" r:id="rId4"/>
    <p:sldLayoutId id="2147497207" r:id="rId5"/>
    <p:sldLayoutId id="2147497208" r:id="rId6"/>
    <p:sldLayoutId id="2147497209" r:id="rId7"/>
    <p:sldLayoutId id="2147497210" r:id="rId8"/>
    <p:sldLayoutId id="2147497211" r:id="rId9"/>
    <p:sldLayoutId id="2147497212" r:id="rId10"/>
    <p:sldLayoutId id="2147497213" r:id="rId11"/>
    <p:sldLayoutId id="2147497214" r:id="rId12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130000"/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nim_e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89138"/>
            <a:ext cx="91440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top1עותק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text text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48BDB0-85BF-4169-8C9B-0D9EC72606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00113" y="1773238"/>
            <a:ext cx="2303462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3488" y="6561138"/>
            <a:ext cx="4176712" cy="3524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15" r:id="rId1"/>
    <p:sldLayoutId id="2147497216" r:id="rId2"/>
    <p:sldLayoutId id="2147497217" r:id="rId3"/>
    <p:sldLayoutId id="2147497218" r:id="rId4"/>
    <p:sldLayoutId id="2147497219" r:id="rId5"/>
    <p:sldLayoutId id="2147497220" r:id="rId6"/>
    <p:sldLayoutId id="2147497221" r:id="rId7"/>
    <p:sldLayoutId id="2147497222" r:id="rId8"/>
    <p:sldLayoutId id="2147497223" r:id="rId9"/>
    <p:sldLayoutId id="2147497224" r:id="rId10"/>
    <p:sldLayoutId id="2147497225" r:id="rId11"/>
    <p:sldLayoutId id="2147497226" r:id="rId12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130000"/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pnim_e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89138"/>
            <a:ext cx="91440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top1עותק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text text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A1D40D0D-39AA-4D13-AA28-5BD268084CB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00113" y="1773238"/>
            <a:ext cx="2303462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e-IL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3488" y="6561138"/>
            <a:ext cx="4176712" cy="3524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The Manufacturers Association of Israel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227" r:id="rId1"/>
    <p:sldLayoutId id="2147497228" r:id="rId2"/>
    <p:sldLayoutId id="2147497229" r:id="rId3"/>
    <p:sldLayoutId id="2147497230" r:id="rId4"/>
    <p:sldLayoutId id="2147497231" r:id="rId5"/>
    <p:sldLayoutId id="2147497232" r:id="rId6"/>
    <p:sldLayoutId id="2147497233" r:id="rId7"/>
    <p:sldLayoutId id="2147497234" r:id="rId8"/>
    <p:sldLayoutId id="2147497235" r:id="rId9"/>
    <p:sldLayoutId id="2147497236" r:id="rId10"/>
    <p:sldLayoutId id="2147497237" r:id="rId11"/>
    <p:sldLayoutId id="2147497238" r:id="rId12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130000"/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a.org/publications/freepublications/publication/name,31287,e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18" Type="http://schemas.openxmlformats.org/officeDocument/2006/relationships/image" Target="../media/image34.jpeg"/><Relationship Id="rId26" Type="http://schemas.openxmlformats.org/officeDocument/2006/relationships/image" Target="../media/image40.png"/><Relationship Id="rId39" Type="http://schemas.openxmlformats.org/officeDocument/2006/relationships/image" Target="../media/image48.jpeg"/><Relationship Id="rId3" Type="http://schemas.openxmlformats.org/officeDocument/2006/relationships/image" Target="../media/image19.wmf"/><Relationship Id="rId21" Type="http://schemas.openxmlformats.org/officeDocument/2006/relationships/image" Target="../media/image37.png"/><Relationship Id="rId34" Type="http://schemas.openxmlformats.org/officeDocument/2006/relationships/hyperlink" Target="http://www.juniper.net/" TargetMode="External"/><Relationship Id="rId42" Type="http://schemas.openxmlformats.org/officeDocument/2006/relationships/image" Target="../media/image50.jpeg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jpeg"/><Relationship Id="rId25" Type="http://schemas.openxmlformats.org/officeDocument/2006/relationships/hyperlink" Target="http://www.marvell.com/index.jsp" TargetMode="External"/><Relationship Id="rId33" Type="http://schemas.openxmlformats.org/officeDocument/2006/relationships/image" Target="../media/image45.png"/><Relationship Id="rId38" Type="http://schemas.openxmlformats.org/officeDocument/2006/relationships/hyperlink" Target="http://www.infineon.com/cgi-bin/ifx/portal/ep/home.do?tabId=0&amp;BV_SessionID=@@@@1013580312.1127044499@@@@&amp;BV_EngineID=ccchaddfjliddeicflgcegndfifdfoi.0" TargetMode="External"/><Relationship Id="rId46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2.wmf"/><Relationship Id="rId20" Type="http://schemas.openxmlformats.org/officeDocument/2006/relationships/image" Target="../media/image36.png"/><Relationship Id="rId29" Type="http://schemas.openxmlformats.org/officeDocument/2006/relationships/image" Target="../media/image42.jpeg"/><Relationship Id="rId41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24" Type="http://schemas.openxmlformats.org/officeDocument/2006/relationships/image" Target="../media/image39.png"/><Relationship Id="rId32" Type="http://schemas.openxmlformats.org/officeDocument/2006/relationships/image" Target="../media/image44.png"/><Relationship Id="rId37" Type="http://schemas.openxmlformats.org/officeDocument/2006/relationships/image" Target="../media/image47.jpeg"/><Relationship Id="rId40" Type="http://schemas.openxmlformats.org/officeDocument/2006/relationships/hyperlink" Target="http://www.emc.com/" TargetMode="External"/><Relationship Id="rId45" Type="http://schemas.openxmlformats.org/officeDocument/2006/relationships/image" Target="../media/image53.png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23" Type="http://schemas.openxmlformats.org/officeDocument/2006/relationships/hyperlink" Target="http://www.freescale.com/" TargetMode="External"/><Relationship Id="rId28" Type="http://schemas.openxmlformats.org/officeDocument/2006/relationships/hyperlink" Target="http://www.appliedmaterials.com/index.html" TargetMode="External"/><Relationship Id="rId36" Type="http://schemas.openxmlformats.org/officeDocument/2006/relationships/hyperlink" Target="http://www.alcatel.com/" TargetMode="External"/><Relationship Id="rId10" Type="http://schemas.openxmlformats.org/officeDocument/2006/relationships/image" Target="../media/image26.wmf"/><Relationship Id="rId19" Type="http://schemas.openxmlformats.org/officeDocument/2006/relationships/image" Target="../media/image35.png"/><Relationship Id="rId31" Type="http://schemas.openxmlformats.org/officeDocument/2006/relationships/hyperlink" Target="http://www.msn.co.il/webinclude/redir.asp?STARTID=CLIP_1991&amp;PAGE=0001&amp;URL=/" TargetMode="External"/><Relationship Id="rId44" Type="http://schemas.openxmlformats.org/officeDocument/2006/relationships/image" Target="../media/image52.jpeg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Relationship Id="rId22" Type="http://schemas.openxmlformats.org/officeDocument/2006/relationships/image" Target="../media/image38.jpeg"/><Relationship Id="rId27" Type="http://schemas.openxmlformats.org/officeDocument/2006/relationships/image" Target="../media/image41.png"/><Relationship Id="rId30" Type="http://schemas.openxmlformats.org/officeDocument/2006/relationships/image" Target="../media/image43.jpeg"/><Relationship Id="rId35" Type="http://schemas.openxmlformats.org/officeDocument/2006/relationships/image" Target="../media/image46.jpeg"/><Relationship Id="rId4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75.gif"/><Relationship Id="rId7" Type="http://schemas.openxmlformats.org/officeDocument/2006/relationships/chart" Target="../charts/chart7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11" Type="http://schemas.openxmlformats.org/officeDocument/2006/relationships/image" Target="../media/image76.png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75.gif"/><Relationship Id="rId7" Type="http://schemas.openxmlformats.org/officeDocument/2006/relationships/chart" Target="../charts/chart14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11" Type="http://schemas.openxmlformats.org/officeDocument/2006/relationships/image" Target="../media/image76.png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anc@industry.org.i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3" descr="hut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9"/>
          <p:cNvSpPr>
            <a:spLocks noChangeArrowheads="1"/>
          </p:cNvSpPr>
          <p:nvPr/>
        </p:nvSpPr>
        <p:spPr bwMode="auto">
          <a:xfrm>
            <a:off x="428625" y="3789040"/>
            <a:ext cx="84296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4800" b="1" dirty="0" smtClean="0">
                <a:solidFill>
                  <a:srgbClr val="0099FF"/>
                </a:solidFill>
              </a:rPr>
              <a:t>The Israeli Economy Towards 2014</a:t>
            </a:r>
          </a:p>
          <a:p>
            <a:pPr algn="ctr" rtl="0"/>
            <a:r>
              <a:rPr lang="en-US" sz="2800" b="1" dirty="0" smtClean="0">
                <a:solidFill>
                  <a:srgbClr val="C00000"/>
                </a:solidFill>
              </a:rPr>
              <a:t>Polish Israeli Business Forum – November 2013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96" y="6208856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2060"/>
                </a:solidFill>
              </a:rPr>
              <a:t>Dan </a:t>
            </a:r>
            <a:r>
              <a:rPr lang="en-US" sz="2000" b="1" dirty="0" err="1" smtClean="0">
                <a:solidFill>
                  <a:srgbClr val="002060"/>
                </a:solidFill>
              </a:rPr>
              <a:t>Catarivas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1600" b="1" dirty="0" smtClean="0">
                <a:solidFill>
                  <a:srgbClr val="002060"/>
                </a:solidFill>
                <a:cs typeface="Arial Unicode MS" pitchFamily="34" charset="-128"/>
              </a:rPr>
              <a:t>Manufacturers Association of Israel (MAI)</a:t>
            </a:r>
            <a:endParaRPr lang="en-US" sz="1600" dirty="0">
              <a:solidFill>
                <a:srgbClr val="002060"/>
              </a:solidFill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4"/>
          <p:cNvPicPr>
            <a:picLocks noChangeAspect="1" noChangeArrowheads="1"/>
          </p:cNvPicPr>
          <p:nvPr/>
        </p:nvPicPr>
        <p:blipFill>
          <a:blip r:embed="rId3" cstate="print"/>
          <a:srcRect t="11819"/>
          <a:stretch>
            <a:fillRect/>
          </a:stretch>
        </p:blipFill>
        <p:spPr bwMode="auto">
          <a:xfrm>
            <a:off x="251520" y="1124744"/>
            <a:ext cx="8604448" cy="46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Government Budget Deficit</a:t>
            </a:r>
            <a:endParaRPr lang="he-IL" dirty="0" smtClean="0"/>
          </a:p>
        </p:txBody>
      </p:sp>
      <p:sp>
        <p:nvSpPr>
          <p:cNvPr id="6" name="מלבן מעוגל 5"/>
          <p:cNvSpPr/>
          <p:nvPr/>
        </p:nvSpPr>
        <p:spPr bwMode="auto">
          <a:xfrm>
            <a:off x="3059832" y="2924944"/>
            <a:ext cx="1512887" cy="288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>
              <a:defRPr/>
            </a:pPr>
            <a:r>
              <a:rPr lang="en-US" sz="1400" dirty="0"/>
              <a:t>External shock</a:t>
            </a:r>
            <a:endParaRPr lang="he-IL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6084168" y="2420888"/>
            <a:ext cx="1439862" cy="360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>
              <a:defRPr/>
            </a:pPr>
            <a:r>
              <a:rPr lang="en-US" sz="1400" dirty="0"/>
              <a:t>External shock</a:t>
            </a:r>
            <a:endParaRPr lang="he-IL" sz="14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91144" name="מחבר חץ ישר 10"/>
          <p:cNvCxnSpPr>
            <a:cxnSpLocks noChangeShapeType="1"/>
          </p:cNvCxnSpPr>
          <p:nvPr/>
        </p:nvCxnSpPr>
        <p:spPr bwMode="auto">
          <a:xfrm>
            <a:off x="4283968" y="3284984"/>
            <a:ext cx="0" cy="4320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1145" name="מחבר חץ ישר 11"/>
          <p:cNvCxnSpPr>
            <a:cxnSpLocks noChangeShapeType="1"/>
          </p:cNvCxnSpPr>
          <p:nvPr/>
        </p:nvCxnSpPr>
        <p:spPr bwMode="auto">
          <a:xfrm>
            <a:off x="6804248" y="2924944"/>
            <a:ext cx="0" cy="3600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1146" name="לחצן פעולה: עזרה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700808"/>
            <a:ext cx="431800" cy="647700"/>
          </a:xfrm>
          <a:prstGeom prst="actionButtonHelp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e-IL"/>
          </a:p>
        </p:txBody>
      </p:sp>
      <p:sp>
        <p:nvSpPr>
          <p:cNvPr id="91147" name="TextBox 11"/>
          <p:cNvSpPr txBox="1">
            <a:spLocks noChangeArrowheads="1"/>
          </p:cNvSpPr>
          <p:nvPr/>
        </p:nvSpPr>
        <p:spPr bwMode="auto">
          <a:xfrm>
            <a:off x="8316416" y="2420888"/>
            <a:ext cx="47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5%</a:t>
            </a:r>
            <a:endParaRPr lang="he-IL" sz="1400" b="1" dirty="0"/>
          </a:p>
        </p:txBody>
      </p:sp>
      <p:cxnSp>
        <p:nvCxnSpPr>
          <p:cNvPr id="91148" name="מחבר חץ ישר 13"/>
          <p:cNvCxnSpPr>
            <a:cxnSpLocks noChangeShapeType="1"/>
          </p:cNvCxnSpPr>
          <p:nvPr/>
        </p:nvCxnSpPr>
        <p:spPr bwMode="auto">
          <a:xfrm flipH="1" flipV="1">
            <a:off x="8532440" y="2708920"/>
            <a:ext cx="9525" cy="446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כותרת 5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en-US" dirty="0" smtClean="0"/>
              <a:t>Shadow Economy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2800" dirty="0" smtClean="0"/>
              <a:t>Est. % of unreported transactions from 2007 GDP</a:t>
            </a:r>
            <a:endParaRPr lang="he-IL" sz="2800" dirty="0" smtClean="0"/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755650" y="6308725"/>
            <a:ext cx="63373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050" dirty="0"/>
              <a:t>Source</a:t>
            </a:r>
            <a:r>
              <a:rPr lang="en-US" sz="1050" dirty="0" smtClean="0"/>
              <a:t>: New Estimates for the Shadow Economies all over the World" by Friedrich Schneider, Andreas </a:t>
            </a:r>
            <a:r>
              <a:rPr lang="en-US" sz="1050" dirty="0" err="1" smtClean="0"/>
              <a:t>Buehn</a:t>
            </a:r>
            <a:r>
              <a:rPr lang="en-US" sz="1050" dirty="0" smtClean="0"/>
              <a:t>, and Claudio E. Montenegro, 2010</a:t>
            </a:r>
          </a:p>
          <a:p>
            <a:pPr algn="l" rtl="0"/>
            <a:endParaRPr lang="he-IL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22" y="1593850"/>
            <a:ext cx="8324634" cy="42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Relatively Low Unemployment</a:t>
            </a:r>
          </a:p>
        </p:txBody>
      </p:sp>
      <p:sp>
        <p:nvSpPr>
          <p:cNvPr id="101379" name="מלבן 8"/>
          <p:cNvSpPr>
            <a:spLocks noChangeArrowheads="1"/>
          </p:cNvSpPr>
          <p:nvPr/>
        </p:nvSpPr>
        <p:spPr bwMode="auto">
          <a:xfrm>
            <a:off x="179388" y="6199188"/>
            <a:ext cx="653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200" dirty="0" smtClean="0"/>
              <a:t>Source: OECD</a:t>
            </a:r>
            <a:endParaRPr lang="en-US" sz="1200" dirty="0"/>
          </a:p>
        </p:txBody>
      </p:sp>
      <p:sp>
        <p:nvSpPr>
          <p:cNvPr id="8" name="מציין מיקום של מספר שקופית 5"/>
          <p:cNvSpPr txBox="1">
            <a:spLocks/>
          </p:cNvSpPr>
          <p:nvPr/>
        </p:nvSpPr>
        <p:spPr bwMode="auto">
          <a:xfrm>
            <a:off x="250825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03" y="817810"/>
            <a:ext cx="8955893" cy="5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3528" y="620688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9225" y="260648"/>
            <a:ext cx="452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UNEMPLOYMENT RATES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696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*OECD </a:t>
            </a:r>
            <a:r>
              <a:rPr lang="en-US" sz="1400" i="1" dirty="0" err="1" smtClean="0"/>
              <a:t>StatExtracts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" y="274638"/>
            <a:ext cx="89535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600" smtClean="0"/>
              <a:t>High Share of ICT in the Business Sector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b="1"/>
              <a:t>ICT= Information &amp; Communications Technologies, 2008</a:t>
            </a:r>
          </a:p>
        </p:txBody>
      </p:sp>
      <p:sp>
        <p:nvSpPr>
          <p:cNvPr id="83972" name="Text Box 10"/>
          <p:cNvSpPr txBox="1">
            <a:spLocks noChangeArrowheads="1"/>
          </p:cNvSpPr>
          <p:nvPr/>
        </p:nvSpPr>
        <p:spPr bwMode="auto">
          <a:xfrm>
            <a:off x="611560" y="6309320"/>
            <a:ext cx="474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 dirty="0"/>
              <a:t>Source: </a:t>
            </a:r>
            <a:r>
              <a:rPr lang="en-US" sz="1200" b="1" dirty="0" smtClean="0"/>
              <a:t>Israel CBS  </a:t>
            </a:r>
            <a:endParaRPr lang="en-US" sz="1200" b="1" dirty="0"/>
          </a:p>
        </p:txBody>
      </p:sp>
      <p:sp>
        <p:nvSpPr>
          <p:cNvPr id="83973" name="AutoShape 2"/>
          <p:cNvSpPr>
            <a:spLocks noChangeAspect="1" noChangeArrowheads="1"/>
          </p:cNvSpPr>
          <p:nvPr/>
        </p:nvSpPr>
        <p:spPr bwMode="auto">
          <a:xfrm>
            <a:off x="214313" y="1084263"/>
            <a:ext cx="8675687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83975" name="Picture 10"/>
          <p:cNvPicPr>
            <a:picLocks noChangeAspect="1" noChangeArrowheads="1"/>
          </p:cNvPicPr>
          <p:nvPr/>
        </p:nvPicPr>
        <p:blipFill>
          <a:blip r:embed="rId3" cstate="print"/>
          <a:srcRect t="12904"/>
          <a:stretch>
            <a:fillRect/>
          </a:stretch>
        </p:blipFill>
        <p:spPr bwMode="auto">
          <a:xfrm>
            <a:off x="103188" y="1658938"/>
            <a:ext cx="894873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kern="1200" dirty="0" smtClean="0"/>
              <a:t>Relatively Young </a:t>
            </a:r>
            <a:r>
              <a:rPr lang="en-US" dirty="0" smtClean="0"/>
              <a:t>Population</a:t>
            </a:r>
            <a:endParaRPr lang="he-IL" dirty="0" smtClean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9388" y="6021288"/>
            <a:ext cx="8064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e-IL" sz="1200" dirty="0"/>
              <a:t> </a:t>
            </a:r>
            <a:r>
              <a:rPr lang="en-US" sz="1200" dirty="0"/>
              <a:t>Source</a:t>
            </a:r>
            <a:r>
              <a:rPr lang="en-US" sz="1200" dirty="0" smtClean="0"/>
              <a:t>: CIA </a:t>
            </a:r>
            <a:r>
              <a:rPr lang="en-US" sz="1200" dirty="0" err="1" smtClean="0"/>
              <a:t>Factbook</a:t>
            </a:r>
            <a:endParaRPr lang="he-IL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7128"/>
          <a:stretch>
            <a:fillRect/>
          </a:stretch>
        </p:blipFill>
        <p:spPr bwMode="auto">
          <a:xfrm>
            <a:off x="539552" y="1052736"/>
            <a:ext cx="7848872" cy="47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Median Age (Years) of Population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45333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err="1" smtClean="0"/>
              <a:t>Eurostat</a:t>
            </a:r>
            <a:r>
              <a:rPr lang="en-US" sz="1200" i="1" dirty="0" smtClean="0"/>
              <a:t> </a:t>
            </a:r>
            <a:r>
              <a:rPr lang="en-US" sz="1200" dirty="0" smtClean="0"/>
              <a:t>and </a:t>
            </a:r>
            <a:r>
              <a:rPr lang="en-US" sz="1200" i="1" dirty="0" smtClean="0"/>
              <a:t>CIA </a:t>
            </a:r>
            <a:r>
              <a:rPr lang="en-US" sz="1200" i="1" dirty="0" err="1" smtClean="0"/>
              <a:t>Factbook</a:t>
            </a:r>
            <a:r>
              <a:rPr lang="en-US" sz="1200" i="1" dirty="0" smtClean="0"/>
              <a:t> statistics</a:t>
            </a:r>
            <a:endParaRPr lang="en-US" sz="12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3213" y="1773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3999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&amp; Water Consumption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3213" y="1773238"/>
          <a:ext cx="8589266" cy="309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28"/>
                <a:gridCol w="1824115"/>
                <a:gridCol w="1944216"/>
                <a:gridCol w="1656184"/>
                <a:gridCol w="2016223"/>
              </a:tblGrid>
              <a:tr h="1917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</a:t>
                      </a:r>
                      <a:r>
                        <a:rPr lang="en-US" baseline="0" dirty="0" smtClean="0"/>
                        <a:t> consumption (kWh/ capita)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dioxide emissions </a:t>
                      </a:r>
                    </a:p>
                    <a:p>
                      <a:pPr algn="ctr"/>
                      <a:r>
                        <a:rPr lang="en-US" dirty="0" smtClean="0"/>
                        <a:t>(CO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capita)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Fresh</a:t>
                      </a:r>
                      <a:r>
                        <a:rPr lang="en-US" baseline="0" dirty="0" smtClean="0"/>
                        <a:t>water use (abstraction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 capita)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Freshwater intensity of use (abstraction as % of internal resources)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5189">
                <a:tc>
                  <a:txBody>
                    <a:bodyPr/>
                    <a:lstStyle/>
                    <a:p>
                      <a:r>
                        <a:rPr lang="en-US" dirty="0" smtClean="0"/>
                        <a:t>OECD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</a:tr>
              <a:tr h="553294">
                <a:tc>
                  <a:txBody>
                    <a:bodyPr/>
                    <a:lstStyle/>
                    <a:p>
                      <a:r>
                        <a:rPr lang="en-US" dirty="0" smtClean="0"/>
                        <a:t>ISRAEL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6309321"/>
            <a:ext cx="450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dirty="0" smtClean="0">
                <a:hlinkClick r:id="rId2"/>
              </a:rPr>
              <a:t>http://www.iea.org </a:t>
            </a:r>
            <a:r>
              <a:rPr lang="en-US" sz="1200" dirty="0" smtClean="0"/>
              <a:t>(2013; data from 2009-2012)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72" t="4668"/>
          <a:stretch>
            <a:fillRect/>
          </a:stretch>
        </p:blipFill>
        <p:spPr bwMode="auto">
          <a:xfrm>
            <a:off x="1428728" y="1571612"/>
            <a:ext cx="6935066" cy="49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5716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Employment Gaps Between Different Male Populations</a:t>
            </a:r>
            <a:endParaRPr lang="en-US" sz="40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98488"/>
            <a:ext cx="8234114" cy="738187"/>
          </a:xfrm>
          <a:noFill/>
        </p:spPr>
        <p:txBody>
          <a:bodyPr/>
          <a:lstStyle/>
          <a:p>
            <a:pPr algn="ctr" rtl="0" eaLnBrk="1" hangingPunct="1"/>
            <a:r>
              <a:rPr lang="en-US" dirty="0" smtClean="0">
                <a:solidFill>
                  <a:srgbClr val="000066"/>
                </a:solidFill>
              </a:rPr>
              <a:t>Federation of Israeli Economic Organizations (FIEO)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Y:\לשכת התאום של הארגונים הכלכליים\פולדר\0510\2להמרה, פולדר אנגלית חזית-אחורי.jpg"/>
          <p:cNvPicPr>
            <a:picLocks noChangeAspect="1" noChangeArrowheads="1"/>
          </p:cNvPicPr>
          <p:nvPr/>
        </p:nvPicPr>
        <p:blipFill>
          <a:blip r:embed="rId2" cstate="print"/>
          <a:srcRect l="13878" t="33242" r="61052" b="30138"/>
          <a:stretch>
            <a:fillRect/>
          </a:stretch>
        </p:blipFill>
        <p:spPr bwMode="auto">
          <a:xfrm>
            <a:off x="4932040" y="1772816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628453"/>
            <a:ext cx="4319711" cy="5184923"/>
          </a:xfrm>
          <a:prstGeom prst="rect">
            <a:avLst/>
          </a:prstGeom>
        </p:spPr>
        <p:txBody>
          <a:bodyPr/>
          <a:lstStyle/>
          <a:p>
            <a:pPr marL="2880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en-US" sz="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0" indent="-342900" algn="just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Manufacturers Association of Israel</a:t>
            </a:r>
          </a:p>
          <a:p>
            <a:pPr marL="288000" marR="0" lvl="0" indent="-342900" algn="just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Federation of Israeli Chambers of Commerce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Association of Contractors &amp; Builders in Israel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Farmers’ Federation of Israel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Association of Banks of Israel </a:t>
            </a:r>
          </a:p>
          <a:p>
            <a:pPr marL="288000" lvl="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Israel Diamond Manufacturers Association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Israel Hotel Association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General Association of Merchants in Israel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Association of Life Insurance Companies of   Israel 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Association of Craft and Industry in Israel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National Federation of Trade in Israel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Cinema Owners Association in Israel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Israel Federation of Independent's Organizations – LAHAV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Association of Security Enterprises in Israel </a:t>
            </a:r>
          </a:p>
          <a:p>
            <a:pPr marL="288000" indent="-342900" algn="just" rtl="0"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rgbClr val="000066"/>
                </a:solidFill>
                <a:latin typeface="+mn-lt"/>
                <a:cs typeface="+mn-cs"/>
              </a:rPr>
              <a:t>Israeli Cleaning and Maintenance Union </a:t>
            </a:r>
          </a:p>
          <a:p>
            <a:pPr marL="288000" indent="-342900" algn="l" rtl="0">
              <a:spcAft>
                <a:spcPts val="1200"/>
              </a:spcAft>
              <a:buSzPct val="130000"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dirty="0" smtClean="0"/>
          </a:p>
          <a:p>
            <a:pPr marL="288000" indent="-342900" algn="l" rtl="0">
              <a:spcAft>
                <a:spcPts val="1200"/>
              </a:spcAft>
              <a:buSzPct val="130000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כותרת 1"/>
          <p:cNvSpPr>
            <a:spLocks noGrp="1"/>
          </p:cNvSpPr>
          <p:nvPr>
            <p:ph type="title"/>
          </p:nvPr>
        </p:nvSpPr>
        <p:spPr>
          <a:xfrm>
            <a:off x="24457" y="116632"/>
            <a:ext cx="8435975" cy="1143000"/>
          </a:xfrm>
        </p:spPr>
        <p:txBody>
          <a:bodyPr/>
          <a:lstStyle/>
          <a:p>
            <a:r>
              <a:rPr lang="en-US" dirty="0" smtClean="0"/>
              <a:t>Foreign Direct Investments in Israel </a:t>
            </a:r>
            <a:r>
              <a:rPr lang="en-US" sz="2000" dirty="0" smtClean="0"/>
              <a:t>(Billions $)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96" y="1196752"/>
            <a:ext cx="803271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34114" cy="738187"/>
          </a:xfrm>
          <a:noFill/>
        </p:spPr>
        <p:txBody>
          <a:bodyPr/>
          <a:lstStyle/>
          <a:p>
            <a:pPr algn="ctr" rtl="0" eaLnBrk="1" hangingPunct="1"/>
            <a:r>
              <a:rPr lang="en-US" dirty="0" smtClean="0"/>
              <a:t>Israeli Innovation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above G7 countries since mid- 1990s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612068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12"/>
          <a:stretch>
            <a:fillRect/>
          </a:stretch>
        </p:blipFill>
        <p:spPr bwMode="auto">
          <a:xfrm>
            <a:off x="2143108" y="1000108"/>
            <a:ext cx="556258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icture 11"/>
          <p:cNvSpPr>
            <a:spLocks noChangeAspect="1" noChangeArrowheads="1"/>
          </p:cNvSpPr>
          <p:nvPr/>
        </p:nvSpPr>
        <p:spPr bwMode="auto">
          <a:xfrm>
            <a:off x="215900" y="1616075"/>
            <a:ext cx="8820150" cy="49815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 smtClean="0"/>
              <a:t>World Leadership in Civilian R&amp;D  Investments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90103" y="6465143"/>
            <a:ext cx="553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 dirty="0"/>
              <a:t>Source: </a:t>
            </a:r>
            <a:r>
              <a:rPr lang="en-US" sz="1200" b="1" dirty="0" smtClean="0"/>
              <a:t>Israel </a:t>
            </a:r>
            <a:r>
              <a:rPr lang="en-US" sz="1200" b="1" dirty="0"/>
              <a:t>CBS </a:t>
            </a: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3" cstate="print"/>
          <a:srcRect t="9010"/>
          <a:stretch>
            <a:fillRect/>
          </a:stretch>
        </p:blipFill>
        <p:spPr bwMode="auto">
          <a:xfrm>
            <a:off x="-36513" y="1347788"/>
            <a:ext cx="8931276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כותרת 5"/>
          <p:cNvSpPr>
            <a:spLocks noGrp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en-US" dirty="0" smtClean="0"/>
              <a:t>Global R&amp;D and Innovation Center </a:t>
            </a:r>
            <a:endParaRPr lang="he-IL" dirty="0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354138" y="2832100"/>
            <a:ext cx="4391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130000"/>
              </a:lnSpc>
              <a:spcBef>
                <a:spcPct val="20000"/>
              </a:spcBef>
              <a:buClr>
                <a:srgbClr val="009999"/>
              </a:buClr>
              <a:buSzPct val="130000"/>
            </a:pPr>
            <a:endParaRPr lang="en-US" sz="2000" b="1">
              <a:solidFill>
                <a:srgbClr val="333399"/>
              </a:solidFill>
            </a:endParaRPr>
          </a:p>
          <a:p>
            <a:pPr marL="342900" indent="-342900" algn="l" rtl="0">
              <a:lnSpc>
                <a:spcPct val="13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Char char="•"/>
            </a:pPr>
            <a:endParaRPr lang="en-US" sz="1600" b="1">
              <a:solidFill>
                <a:srgbClr val="333399"/>
              </a:solidFill>
            </a:endParaRPr>
          </a:p>
        </p:txBody>
      </p:sp>
      <p:pic>
        <p:nvPicPr>
          <p:cNvPr id="2253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4751388"/>
            <a:ext cx="10731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65400"/>
            <a:ext cx="139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rrowheads="1"/>
          </p:cNvPicPr>
          <p:nvPr/>
        </p:nvPicPr>
        <p:blipFill>
          <a:blip r:embed="rId5" cstate="print"/>
          <a:srcRect b="22177"/>
          <a:stretch>
            <a:fillRect/>
          </a:stretch>
        </p:blipFill>
        <p:spPr bwMode="auto">
          <a:xfrm>
            <a:off x="250825" y="3429000"/>
            <a:ext cx="777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429000"/>
            <a:ext cx="11842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387725"/>
            <a:ext cx="12033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563" y="5300663"/>
            <a:ext cx="8064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9750" y="4437063"/>
            <a:ext cx="844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9863" y="4724400"/>
            <a:ext cx="1246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6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53125" y="5373688"/>
            <a:ext cx="1355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1150" y="2420938"/>
            <a:ext cx="692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9"/>
          <p:cNvPicPr>
            <a:picLocks noChangeArrowheads="1"/>
          </p:cNvPicPr>
          <p:nvPr/>
        </p:nvPicPr>
        <p:blipFill>
          <a:blip r:embed="rId13" cstate="print"/>
          <a:srcRect t="15396" b="15321"/>
          <a:stretch>
            <a:fillRect/>
          </a:stretch>
        </p:blipFill>
        <p:spPr bwMode="auto">
          <a:xfrm>
            <a:off x="2555776" y="5229572"/>
            <a:ext cx="1095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0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813" y="2492375"/>
            <a:ext cx="730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1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50978" y="5445224"/>
            <a:ext cx="1073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3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00338" y="3429000"/>
            <a:ext cx="8032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27" descr="google-logo-bi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7175" y="2565400"/>
            <a:ext cx="10795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תמונה 26" descr="Merck Serono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40650" y="1484313"/>
            <a:ext cx="984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תמונה 22" descr="Siemens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813" y="1557338"/>
            <a:ext cx="895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תמונה 23" descr="logo15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7538" y="24923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תמונה 25" descr="webEssilor-new-logo-06.gif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19400" y="1484313"/>
            <a:ext cx="10715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51275" y="3429000"/>
            <a:ext cx="5762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5" descr="Freescale Semiconductor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867400" y="1622425"/>
            <a:ext cx="152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2" descr="Marvell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819650" y="4149725"/>
            <a:ext cx="7604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30738" y="3500438"/>
            <a:ext cx="1190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2556" name="Picture 18" descr="Applied Materials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97788" y="5373688"/>
            <a:ext cx="11223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36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284663" y="1579563"/>
            <a:ext cx="12684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15" descr="MSN ישראל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0675" y="1557338"/>
            <a:ext cx="866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19" descr="bmc software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9713" y="4392613"/>
            <a:ext cx="132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21" descr="Networking and Security with Juniper Networks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731125" y="4076700"/>
            <a:ext cx="10890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23" descr="Alcatel Global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 r="24510" b="-1932"/>
          <a:stretch>
            <a:fillRect/>
          </a:stretch>
        </p:blipFill>
        <p:spPr bwMode="auto">
          <a:xfrm>
            <a:off x="5286375" y="2420938"/>
            <a:ext cx="12303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24" descr="logo_nav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831138" y="2420938"/>
            <a:ext cx="11334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7" descr="EMC Corporation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011863" y="4149725"/>
            <a:ext cx="134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28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840663" y="3427413"/>
            <a:ext cx="933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30" descr="KLA-Tencor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835150" y="4437063"/>
            <a:ext cx="83343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3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498600" y="5373688"/>
            <a:ext cx="876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8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427538" y="4797425"/>
            <a:ext cx="11890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2" name="תמונה 41" descr="iPhone-4-Apple-Logo-Wallpaper-10.jp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3707904" y="5229200"/>
            <a:ext cx="504056" cy="75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34114" cy="738187"/>
          </a:xfrm>
          <a:noFill/>
        </p:spPr>
        <p:txBody>
          <a:bodyPr/>
          <a:lstStyle/>
          <a:p>
            <a:pPr algn="ctr" rtl="0" eaLnBrk="1" hangingPunct="1"/>
            <a:r>
              <a:rPr lang="en-US" dirty="0" smtClean="0"/>
              <a:t>Israeli Innovation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612068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lvl="0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dirty="0" smtClean="0">
                <a:solidFill>
                  <a:srgbClr val="0070C0"/>
                </a:solidFill>
                <a:latin typeface="+mj-lt"/>
              </a:rPr>
              <a:t>Disk-on-Key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(Flash Memory) by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SanDisk</a:t>
            </a:r>
          </a:p>
          <a:p>
            <a:pPr marL="354013" lvl="0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  <a:latin typeface="+mj-lt"/>
                <a:cs typeface="+mn-cs"/>
              </a:rPr>
              <a:t>PillCam</a:t>
            </a:r>
            <a:r>
              <a:rPr lang="en-US" sz="2400" b="1" kern="0" dirty="0" smtClean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(aka capsule endoscopy)</a:t>
            </a:r>
            <a:r>
              <a:rPr lang="en-US" sz="2400" b="1" kern="0" dirty="0" smtClean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+mn-cs"/>
              </a:rPr>
              <a:t>by</a:t>
            </a:r>
            <a:r>
              <a:rPr lang="en-US" sz="2400" b="1" kern="0" dirty="0" smtClean="0">
                <a:solidFill>
                  <a:srgbClr val="0070C0"/>
                </a:solidFill>
                <a:latin typeface="+mj-lt"/>
                <a:cs typeface="+mn-cs"/>
              </a:rPr>
              <a:t> Given Imaging</a:t>
            </a: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</a:rPr>
              <a:t>Copaxone</a:t>
            </a:r>
            <a:r>
              <a:rPr lang="en-US" sz="2400" b="1" kern="0" dirty="0" smtClean="0">
                <a:solidFill>
                  <a:srgbClr val="0070C0"/>
                </a:solidFill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</a:rPr>
              <a:t>(immunomodulator drug for treating multiple sclerosis) by </a:t>
            </a:r>
            <a:r>
              <a:rPr lang="en-US" sz="2400" b="1" kern="0" dirty="0" smtClean="0">
                <a:solidFill>
                  <a:srgbClr val="0070C0"/>
                </a:solidFill>
              </a:rPr>
              <a:t>Teva</a:t>
            </a: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  <a:latin typeface="+mj-lt"/>
                <a:cs typeface="+mn-cs"/>
              </a:rPr>
              <a:t>ICQ</a:t>
            </a:r>
            <a:r>
              <a:rPr lang="en-US" sz="2400" b="1" kern="0" dirty="0" smtClean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+mn-cs"/>
              </a:rPr>
              <a:t>(instant messaging program) </a:t>
            </a:r>
            <a:r>
              <a:rPr lang="en-US" sz="2400" kern="0" dirty="0" smtClean="0">
                <a:solidFill>
                  <a:srgbClr val="0070C0"/>
                </a:solidFill>
              </a:rPr>
              <a:t>by</a:t>
            </a:r>
            <a:r>
              <a:rPr lang="en-US" sz="2400" b="1" kern="0" dirty="0" smtClean="0">
                <a:solidFill>
                  <a:srgbClr val="0070C0"/>
                </a:solidFill>
              </a:rPr>
              <a:t> Mirabilis </a:t>
            </a: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3" name="Picture 62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16832"/>
            <a:ext cx="2736304" cy="1658500"/>
          </a:xfrm>
          <a:prstGeom prst="rect">
            <a:avLst/>
          </a:prstGeom>
        </p:spPr>
      </p:pic>
      <p:pic>
        <p:nvPicPr>
          <p:cNvPr id="64" name="Picture 63" descr="124099096-260x260-0-0_sandisk+sandisk+cruzer+64+gb+usb+flash+drive+sdcz3.jpg"/>
          <p:cNvPicPr>
            <a:picLocks noChangeAspect="1"/>
          </p:cNvPicPr>
          <p:nvPr/>
        </p:nvPicPr>
        <p:blipFill>
          <a:blip r:embed="rId5" cstate="print"/>
          <a:srcRect t="31634" b="31223"/>
          <a:stretch>
            <a:fillRect/>
          </a:stretch>
        </p:blipFill>
        <p:spPr>
          <a:xfrm>
            <a:off x="6156176" y="1052736"/>
            <a:ext cx="2736304" cy="936104"/>
          </a:xfrm>
          <a:prstGeom prst="rect">
            <a:avLst/>
          </a:prstGeom>
        </p:spPr>
      </p:pic>
      <p:pic>
        <p:nvPicPr>
          <p:cNvPr id="65" name="Picture 64" descr="icq-logo-transp.jpg"/>
          <p:cNvPicPr>
            <a:picLocks noChangeAspect="1"/>
          </p:cNvPicPr>
          <p:nvPr/>
        </p:nvPicPr>
        <p:blipFill>
          <a:blip r:embed="rId6" cstate="print"/>
          <a:srcRect t="28800" b="28001"/>
          <a:stretch>
            <a:fillRect/>
          </a:stretch>
        </p:blipFill>
        <p:spPr>
          <a:xfrm>
            <a:off x="6012160" y="3861048"/>
            <a:ext cx="2857500" cy="864096"/>
          </a:xfrm>
          <a:prstGeom prst="rect">
            <a:avLst/>
          </a:prstGeom>
        </p:spPr>
      </p:pic>
      <p:pic>
        <p:nvPicPr>
          <p:cNvPr id="69" name="Picture 68" descr="Copaxone2.jpg"/>
          <p:cNvPicPr>
            <a:picLocks noChangeAspect="1"/>
          </p:cNvPicPr>
          <p:nvPr/>
        </p:nvPicPr>
        <p:blipFill>
          <a:blip r:embed="rId7" cstate="print"/>
          <a:srcRect l="14734" t="3763" r="4231" b="9678"/>
          <a:stretch>
            <a:fillRect/>
          </a:stretch>
        </p:blipFill>
        <p:spPr>
          <a:xfrm>
            <a:off x="6372200" y="3429000"/>
            <a:ext cx="2376264" cy="1656184"/>
          </a:xfrm>
          <a:prstGeom prst="rect">
            <a:avLst/>
          </a:prstGeom>
        </p:spPr>
      </p:pic>
      <p:pic>
        <p:nvPicPr>
          <p:cNvPr id="70" name="Picture 69" descr="icq-logo-transp.jpg"/>
          <p:cNvPicPr>
            <a:picLocks noChangeAspect="1"/>
          </p:cNvPicPr>
          <p:nvPr/>
        </p:nvPicPr>
        <p:blipFill>
          <a:blip r:embed="rId6" cstate="print"/>
          <a:srcRect l="17241" t="28400" r="19760" b="28400"/>
          <a:stretch>
            <a:fillRect/>
          </a:stretch>
        </p:blipFill>
        <p:spPr>
          <a:xfrm>
            <a:off x="5796136" y="5373216"/>
            <a:ext cx="208823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34114" cy="738187"/>
          </a:xfrm>
          <a:noFill/>
        </p:spPr>
        <p:txBody>
          <a:bodyPr/>
          <a:lstStyle/>
          <a:p>
            <a:pPr algn="ctr" rtl="0" eaLnBrk="1" hangingPunct="1"/>
            <a:r>
              <a:rPr lang="en-US" dirty="0" smtClean="0"/>
              <a:t>Israeli Innovation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79512" y="836712"/>
            <a:ext cx="612068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</a:rPr>
              <a:t>Firewall</a:t>
            </a:r>
            <a:r>
              <a:rPr lang="en-US" sz="2400" b="1" kern="0" dirty="0" smtClean="0">
                <a:solidFill>
                  <a:srgbClr val="0070C0"/>
                </a:solidFill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</a:rPr>
              <a:t>(traffic filtering software) by </a:t>
            </a:r>
            <a:r>
              <a:rPr lang="en-US" sz="2400" b="1" kern="0" dirty="0" smtClean="0">
                <a:solidFill>
                  <a:srgbClr val="0070C0"/>
                </a:solidFill>
              </a:rPr>
              <a:t>Check Point </a:t>
            </a: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  <a:latin typeface="+mj-lt"/>
                <a:cs typeface="+mn-cs"/>
              </a:rPr>
              <a:t>Irrigation Systems 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+mn-cs"/>
              </a:rPr>
              <a:t>by </a:t>
            </a:r>
            <a:r>
              <a:rPr lang="en-US" sz="2400" b="1" kern="0" dirty="0" smtClean="0">
                <a:solidFill>
                  <a:srgbClr val="0070C0"/>
                </a:solidFill>
                <a:latin typeface="+mj-lt"/>
                <a:cs typeface="+mn-cs"/>
              </a:rPr>
              <a:t>Netafim </a:t>
            </a:r>
            <a:endParaRPr lang="en-US" sz="2400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  <a:latin typeface="+mj-lt"/>
                <a:cs typeface="+mn-cs"/>
              </a:rPr>
              <a:t>Solar energy</a:t>
            </a: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6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6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err="1" smtClean="0">
                <a:solidFill>
                  <a:srgbClr val="0070C0"/>
                </a:solidFill>
                <a:latin typeface="+mj-lt"/>
                <a:cs typeface="+mn-cs"/>
              </a:rPr>
              <a:t>Waze</a:t>
            </a:r>
            <a:r>
              <a:rPr lang="en-US" sz="2600" b="1" kern="0" dirty="0" smtClean="0">
                <a:solidFill>
                  <a:srgbClr val="0070C0"/>
                </a:solidFill>
                <a:latin typeface="+mj-lt"/>
                <a:cs typeface="+mn-cs"/>
              </a:rPr>
              <a:t> navigation + real-time traffic analysis and reporting application </a:t>
            </a: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 smtClean="0">
              <a:solidFill>
                <a:srgbClr val="0070C0"/>
              </a:solidFill>
              <a:latin typeface="+mj-lt"/>
              <a:cs typeface="+mn-c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tabLst>
                <a:tab pos="354013" algn="l"/>
              </a:tabLst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7" name="Picture 66" descr="shutterstock-firewall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20688"/>
            <a:ext cx="1572965" cy="157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NetafimThumbn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348880"/>
            <a:ext cx="189921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 descr="waze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613378"/>
            <a:ext cx="1899295" cy="126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www.tivenergy.co.il/image/users/174182/ftp/my_files/1.jpg?id=77838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996952"/>
            <a:ext cx="1800200" cy="19874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34114" cy="738187"/>
          </a:xfrm>
          <a:noFill/>
        </p:spPr>
        <p:txBody>
          <a:bodyPr/>
          <a:lstStyle/>
          <a:p>
            <a:pPr algn="ctr" rtl="0" eaLnBrk="1" hangingPunct="1"/>
            <a:r>
              <a:rPr lang="en-US" dirty="0" smtClean="0"/>
              <a:t>Israeli Innovation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6120680" cy="48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r>
              <a:rPr lang="en-US" sz="2800" b="1" dirty="0" smtClean="0">
                <a:solidFill>
                  <a:srgbClr val="0070C0"/>
                </a:solidFill>
                <a:latin typeface="Arial"/>
              </a:rPr>
              <a:t>Epilady</a:t>
            </a:r>
            <a:r>
              <a:rPr lang="en-US" sz="26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(Epilator)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  <a:cs typeface="Arial Unicode MS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Arial"/>
                <a:cs typeface="Arial Unicode MS"/>
              </a:rPr>
              <a:t>by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  <a:cs typeface="Arial Unicode MS"/>
              </a:rPr>
              <a:t> Mepro, Kibbutz </a:t>
            </a:r>
            <a:r>
              <a:rPr lang="en-US" sz="2400" b="1" kern="0" dirty="0" err="1" smtClean="0">
                <a:solidFill>
                  <a:srgbClr val="0070C0"/>
                </a:solidFill>
                <a:latin typeface="Arial"/>
                <a:cs typeface="Arial Unicode MS"/>
              </a:rPr>
              <a:t>HaGoshrim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  <a:cs typeface="Arial Unicode MS"/>
              </a:rPr>
              <a:t>, 1986</a:t>
            </a:r>
            <a:endParaRPr lang="en-US" sz="2400" b="1" dirty="0">
              <a:solidFill>
                <a:srgbClr val="0070C0"/>
              </a:solidFill>
              <a:latin typeface="Arial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tabLst>
                <a:tab pos="354013" algn="l"/>
              </a:tabLst>
            </a:pPr>
            <a:endParaRPr lang="en-US" sz="2400" b="1" kern="0" dirty="0">
              <a:solidFill>
                <a:srgbClr val="0070C0"/>
              </a:solidFill>
              <a:latin typeface="Arial"/>
              <a:cs typeface="Arial Unicode M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endParaRPr lang="en-US" sz="2600" b="1" kern="0" dirty="0" smtClean="0">
              <a:solidFill>
                <a:srgbClr val="0070C0"/>
              </a:solidFill>
              <a:latin typeface="Arial"/>
              <a:cs typeface="Arial Unicode M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  <a:latin typeface="Arial"/>
                <a:cs typeface="Arial Unicode MS"/>
              </a:rPr>
              <a:t>Skype Technology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  <a:cs typeface="Arial Unicode MS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(Voice over Internet Protocol)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  <a:cs typeface="Arial Unicode MS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Arial"/>
                <a:cs typeface="Arial Unicode MS"/>
              </a:rPr>
              <a:t>by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  <a:cs typeface="Arial Unicode MS"/>
              </a:rPr>
              <a:t> VocalTec</a:t>
            </a: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>
              <a:solidFill>
                <a:srgbClr val="0070C0"/>
              </a:solidFill>
              <a:latin typeface="Arial"/>
              <a:cs typeface="Arial Unicode M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>
              <a:solidFill>
                <a:srgbClr val="0070C0"/>
              </a:solidFill>
              <a:latin typeface="Arial"/>
              <a:cs typeface="Arial Unicode M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r>
              <a:rPr lang="en-US" sz="2600" b="1" kern="0" dirty="0" smtClean="0">
                <a:solidFill>
                  <a:srgbClr val="0070C0"/>
                </a:solidFill>
                <a:latin typeface="Arial"/>
              </a:rPr>
              <a:t>Cherry Tomatoes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Arial"/>
              </a:rPr>
              <a:t>(Tomaccio tomatoes) </a:t>
            </a:r>
            <a:r>
              <a:rPr lang="en-US" sz="2400" kern="0" dirty="0">
                <a:solidFill>
                  <a:srgbClr val="0070C0"/>
                </a:solidFill>
                <a:latin typeface="Arial"/>
              </a:rPr>
              <a:t>by 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</a:rPr>
              <a:t>Prof. Keidar &amp; Prof. Rabinovitch, Hebrew University, 1973</a:t>
            </a:r>
            <a:endParaRPr lang="en-US" sz="2400" b="1" kern="0" dirty="0">
              <a:solidFill>
                <a:srgbClr val="0070C0"/>
              </a:solidFill>
              <a:latin typeface="Arial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>
              <a:solidFill>
                <a:srgbClr val="0070C0"/>
              </a:solidFill>
              <a:latin typeface="Arial"/>
              <a:cs typeface="Arial Unicode M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tabLst>
                <a:tab pos="354013" algn="l"/>
              </a:tabLst>
            </a:pPr>
            <a:endParaRPr lang="en-US" sz="2400" b="1" kern="0" dirty="0">
              <a:solidFill>
                <a:srgbClr val="0070C0"/>
              </a:solidFill>
              <a:latin typeface="Arial"/>
              <a:cs typeface="Arial Unicode M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>
              <a:solidFill>
                <a:srgbClr val="0070C0"/>
              </a:solidFill>
              <a:latin typeface="Arial"/>
              <a:cs typeface="Arial Unicode MS"/>
            </a:endParaRPr>
          </a:p>
          <a:p>
            <a:pPr marL="354013" indent="-354013" algn="l" rtl="0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  <a:buSzPct val="130000"/>
              <a:buFontTx/>
              <a:buBlip>
                <a:blip r:embed="rId3"/>
              </a:buBlip>
              <a:tabLst>
                <a:tab pos="354013" algn="l"/>
              </a:tabLst>
            </a:pPr>
            <a:endParaRPr lang="en-US" sz="2400" b="1" kern="0" dirty="0">
              <a:solidFill>
                <a:srgbClr val="0070C0"/>
              </a:solidFill>
              <a:latin typeface="Arial"/>
              <a:cs typeface="Arial Unicode MS"/>
            </a:endParaRPr>
          </a:p>
        </p:txBody>
      </p:sp>
      <p:pic>
        <p:nvPicPr>
          <p:cNvPr id="10" name="Picture 9" descr="epilady.png"/>
          <p:cNvPicPr>
            <a:picLocks noChangeAspect="1"/>
          </p:cNvPicPr>
          <p:nvPr/>
        </p:nvPicPr>
        <p:blipFill>
          <a:blip r:embed="rId4" cstate="print"/>
          <a:srcRect t="20000" b="10000"/>
          <a:stretch>
            <a:fillRect/>
          </a:stretch>
        </p:blipFill>
        <p:spPr>
          <a:xfrm>
            <a:off x="6516216" y="1052736"/>
            <a:ext cx="216024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skype-logo-640x480_270x203.jpg"/>
          <p:cNvPicPr>
            <a:picLocks noChangeAspect="1"/>
          </p:cNvPicPr>
          <p:nvPr/>
        </p:nvPicPr>
        <p:blipFill>
          <a:blip r:embed="rId5" cstate="print"/>
          <a:srcRect t="20919"/>
          <a:stretch>
            <a:fillRect/>
          </a:stretch>
        </p:blipFill>
        <p:spPr>
          <a:xfrm>
            <a:off x="6228184" y="2780928"/>
            <a:ext cx="2289145" cy="136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acro-Cherry-Tomatoes-Halved-Tomato-iStock.jpg"/>
          <p:cNvPicPr>
            <a:picLocks noChangeAspect="1"/>
          </p:cNvPicPr>
          <p:nvPr/>
        </p:nvPicPr>
        <p:blipFill>
          <a:blip r:embed="rId6" cstate="print"/>
          <a:srcRect t="8333" b="16668"/>
          <a:stretch>
            <a:fillRect/>
          </a:stretch>
        </p:blipFill>
        <p:spPr>
          <a:xfrm>
            <a:off x="6228183" y="4149080"/>
            <a:ext cx="272508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i="1" dirty="0" smtClean="0"/>
              <a:t>The main reason of 2011 protests: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200" dirty="0" smtClean="0"/>
              <a:t>High Cost of Living</a:t>
            </a:r>
            <a:endParaRPr lang="he-IL" dirty="0" smtClean="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 t="13560"/>
          <a:stretch>
            <a:fillRect/>
          </a:stretch>
        </p:blipFill>
        <p:spPr bwMode="auto">
          <a:xfrm>
            <a:off x="179512" y="1196752"/>
            <a:ext cx="8496944" cy="480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כותרת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865187"/>
          </a:xfrm>
        </p:spPr>
        <p:txBody>
          <a:bodyPr/>
          <a:lstStyle/>
          <a:p>
            <a:r>
              <a:rPr lang="en-US" sz="3600" dirty="0" smtClean="0"/>
              <a:t>    Major Challenges</a:t>
            </a:r>
          </a:p>
        </p:txBody>
      </p:sp>
      <p:sp>
        <p:nvSpPr>
          <p:cNvPr id="9" name="מחומש 4"/>
          <p:cNvSpPr>
            <a:spLocks noChangeArrowheads="1"/>
          </p:cNvSpPr>
          <p:nvPr/>
        </p:nvSpPr>
        <p:spPr bwMode="auto">
          <a:xfrm>
            <a:off x="845000" y="3760320"/>
            <a:ext cx="6408737" cy="526263"/>
          </a:xfrm>
          <a:prstGeom prst="homePlate">
            <a:avLst>
              <a:gd name="adj" fmla="val 50023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 rtl="0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Inputs Costs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תמונה 9" descr="מטבעו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1008" y="3719376"/>
            <a:ext cx="879363" cy="59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מחומש 4"/>
          <p:cNvSpPr>
            <a:spLocks noChangeArrowheads="1"/>
          </p:cNvSpPr>
          <p:nvPr/>
        </p:nvSpPr>
        <p:spPr bwMode="auto">
          <a:xfrm>
            <a:off x="845000" y="2968232"/>
            <a:ext cx="6408737" cy="526263"/>
          </a:xfrm>
          <a:prstGeom prst="homePlate">
            <a:avLst>
              <a:gd name="adj" fmla="val 50023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 rtl="0">
              <a:defRPr/>
            </a:pPr>
            <a:r>
              <a:rPr lang="en-US" sz="2800" b="1" dirty="0">
                <a:solidFill>
                  <a:schemeClr val="bg1"/>
                </a:solidFill>
              </a:rPr>
              <a:t>Local </a:t>
            </a:r>
            <a:r>
              <a:rPr lang="en-US" sz="2800" b="1" dirty="0" smtClean="0">
                <a:solidFill>
                  <a:schemeClr val="bg1"/>
                </a:solidFill>
              </a:rPr>
              <a:t>Economy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מחומש 4"/>
          <p:cNvSpPr>
            <a:spLocks noChangeArrowheads="1"/>
          </p:cNvSpPr>
          <p:nvPr/>
        </p:nvSpPr>
        <p:spPr bwMode="auto">
          <a:xfrm>
            <a:off x="858648" y="1456064"/>
            <a:ext cx="6408737" cy="526263"/>
          </a:xfrm>
          <a:prstGeom prst="homePlate">
            <a:avLst>
              <a:gd name="adj" fmla="val 50023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 rtl="0">
              <a:defRPr/>
            </a:pPr>
            <a:r>
              <a:rPr lang="en-US" sz="2800" b="1" dirty="0">
                <a:solidFill>
                  <a:schemeClr val="bg1"/>
                </a:solidFill>
              </a:rPr>
              <a:t>Global </a:t>
            </a:r>
            <a:r>
              <a:rPr lang="en-US" sz="2800" b="1" dirty="0" smtClean="0">
                <a:solidFill>
                  <a:schemeClr val="bg1"/>
                </a:solidFill>
              </a:rPr>
              <a:t>Economy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מחומש 4"/>
          <p:cNvSpPr>
            <a:spLocks noChangeArrowheads="1"/>
          </p:cNvSpPr>
          <p:nvPr/>
        </p:nvSpPr>
        <p:spPr bwMode="auto">
          <a:xfrm>
            <a:off x="858623" y="2221228"/>
            <a:ext cx="6408737" cy="526263"/>
          </a:xfrm>
          <a:prstGeom prst="homePlate">
            <a:avLst>
              <a:gd name="adj" fmla="val 50023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 rtl="0">
              <a:defRPr/>
            </a:pPr>
            <a:r>
              <a:rPr lang="en-US" sz="2800" b="1" dirty="0">
                <a:solidFill>
                  <a:schemeClr val="bg1"/>
                </a:solidFill>
              </a:rPr>
              <a:t>Exports </a:t>
            </a:r>
            <a:r>
              <a:rPr lang="en-US" sz="2800" b="1" dirty="0" smtClean="0">
                <a:solidFill>
                  <a:schemeClr val="bg1"/>
                </a:solidFill>
              </a:rPr>
              <a:t>Profitability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מחומש 4"/>
          <p:cNvSpPr>
            <a:spLocks noChangeArrowheads="1"/>
          </p:cNvSpPr>
          <p:nvPr/>
        </p:nvSpPr>
        <p:spPr bwMode="auto">
          <a:xfrm>
            <a:off x="844975" y="4480400"/>
            <a:ext cx="6408737" cy="526263"/>
          </a:xfrm>
          <a:prstGeom prst="homePlate">
            <a:avLst>
              <a:gd name="adj" fmla="val 50023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 rtl="0">
              <a:defRPr/>
            </a:pPr>
            <a:r>
              <a:rPr lang="en-US" sz="2800" b="1" dirty="0">
                <a:solidFill>
                  <a:schemeClr val="bg1"/>
                </a:solidFill>
              </a:rPr>
              <a:t>State </a:t>
            </a:r>
            <a:r>
              <a:rPr lang="en-US" sz="2800" b="1" dirty="0" smtClean="0">
                <a:solidFill>
                  <a:schemeClr val="bg1"/>
                </a:solidFill>
              </a:rPr>
              <a:t>Budget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" name="תמונה 19" descr="world_growth_main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9368" y="1350418"/>
            <a:ext cx="864096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תמונה 20" descr="אניה 2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3016" y="2104136"/>
            <a:ext cx="767220" cy="61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תמונה 22" descr="ממשלת ישראל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3960" y="4435688"/>
            <a:ext cx="549918" cy="61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19" name="תמונה 24" descr="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3925" y="2813050"/>
            <a:ext cx="8572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מחומש 4"/>
          <p:cNvSpPr>
            <a:spLocks noChangeArrowheads="1"/>
          </p:cNvSpPr>
          <p:nvPr/>
        </p:nvSpPr>
        <p:spPr bwMode="auto">
          <a:xfrm>
            <a:off x="841232" y="5231543"/>
            <a:ext cx="6408737" cy="773475"/>
          </a:xfrm>
          <a:prstGeom prst="homePlate">
            <a:avLst>
              <a:gd name="adj" fmla="val 50023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 rtl="0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Bureaucracy, </a:t>
            </a:r>
            <a:r>
              <a:rPr lang="en-US" sz="2800" b="1" dirty="0">
                <a:solidFill>
                  <a:schemeClr val="bg1"/>
                </a:solidFill>
              </a:rPr>
              <a:t>Regulation &amp; Industrial Relations</a:t>
            </a:r>
            <a:endParaRPr lang="en-US" sz="2800" b="1" dirty="0">
              <a:solidFill>
                <a:schemeClr val="bg1"/>
              </a:solidFill>
              <a:hlinkClick r:id="" action="ppaction://noaction"/>
            </a:endParaRPr>
          </a:p>
        </p:txBody>
      </p:sp>
      <p:pic>
        <p:nvPicPr>
          <p:cNvPr id="77855" name="Picture 31"/>
          <p:cNvPicPr>
            <a:picLocks noChangeAspect="1" noChangeArrowheads="1"/>
          </p:cNvPicPr>
          <p:nvPr/>
        </p:nvPicPr>
        <p:blipFill>
          <a:blip r:embed="rId8" cstate="print"/>
          <a:srcRect r="9859"/>
          <a:stretch>
            <a:fillRect/>
          </a:stretch>
        </p:blipFill>
        <p:spPr bwMode="auto">
          <a:xfrm>
            <a:off x="7339368" y="5204248"/>
            <a:ext cx="761028" cy="747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508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00008E"/>
                </a:solidFill>
              </a:rPr>
              <a:t>Evolution of Israel’s Export, 1980-2012</a:t>
            </a:r>
          </a:p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srgbClr val="00008E"/>
                </a:solidFill>
              </a:rPr>
              <a:t>(in B$, Including diamonds and services)</a:t>
            </a:r>
            <a:endParaRPr lang="en-US" altLang="en-US" sz="2000" dirty="0">
              <a:solidFill>
                <a:srgbClr val="00008E"/>
              </a:solidFill>
            </a:endParaRP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4D88"/>
              </a:solidFill>
              <a:latin typeface="Century Gothic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47614"/>
            <a:ext cx="82581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98488"/>
            <a:ext cx="8234114" cy="738187"/>
          </a:xfrm>
          <a:noFill/>
        </p:spPr>
        <p:txBody>
          <a:bodyPr/>
          <a:lstStyle/>
          <a:p>
            <a:pPr algn="l" rtl="0" eaLnBrk="1" hangingPunct="1"/>
            <a:r>
              <a:rPr lang="en-US" sz="3200" dirty="0" smtClean="0">
                <a:solidFill>
                  <a:srgbClr val="000066"/>
                </a:solidFill>
              </a:rPr>
              <a:t>Manufacturers Association of Israel (MAI)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38312"/>
            <a:ext cx="8048625" cy="4699000"/>
          </a:xfrm>
        </p:spPr>
        <p:txBody>
          <a:bodyPr/>
          <a:lstStyle/>
          <a:p>
            <a:pPr marL="354013" indent="-354013" algn="just" rtl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354013" algn="l"/>
              </a:tabLst>
            </a:pPr>
            <a:r>
              <a:rPr lang="en-US" altLang="he-IL" sz="2600" b="1" dirty="0" smtClean="0">
                <a:solidFill>
                  <a:srgbClr val="0070C0"/>
                </a:solidFill>
              </a:rPr>
              <a:t>Established in 1921</a:t>
            </a:r>
          </a:p>
          <a:p>
            <a:pPr marL="354013" indent="-354013" algn="just" rtl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354013" algn="l"/>
              </a:tabLst>
            </a:pPr>
            <a:r>
              <a:rPr lang="en-US" altLang="he-IL" sz="2600" b="1" dirty="0" smtClean="0">
                <a:solidFill>
                  <a:srgbClr val="0070C0"/>
                </a:solidFill>
              </a:rPr>
              <a:t>An Independent private organization</a:t>
            </a:r>
          </a:p>
          <a:p>
            <a:pPr marL="354013" indent="-354013" algn="just" rtl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354013" algn="l"/>
              </a:tabLst>
            </a:pPr>
            <a:r>
              <a:rPr lang="en-US" altLang="he-IL" sz="2600" b="1" dirty="0" smtClean="0">
                <a:solidFill>
                  <a:srgbClr val="0070C0"/>
                </a:solidFill>
              </a:rPr>
              <a:t>Self-Financed</a:t>
            </a:r>
          </a:p>
          <a:p>
            <a:pPr marL="354013" indent="-354013" algn="just" rtl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354013" algn="l"/>
              </a:tabLst>
            </a:pPr>
            <a:r>
              <a:rPr lang="en-US" altLang="he-IL" sz="2600" b="1" dirty="0" smtClean="0">
                <a:solidFill>
                  <a:srgbClr val="0070C0"/>
                </a:solidFill>
              </a:rPr>
              <a:t>Israel’s largest and most influential economic organization</a:t>
            </a:r>
          </a:p>
          <a:p>
            <a:pPr marL="354013" indent="-354013" algn="just" rtl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354013" algn="l"/>
              </a:tabLst>
            </a:pPr>
            <a:r>
              <a:rPr lang="en-US" altLang="he-IL" sz="2600" b="1" dirty="0" smtClean="0">
                <a:solidFill>
                  <a:srgbClr val="0070C0"/>
                </a:solidFill>
              </a:rPr>
              <a:t>Largest employers’ organization, representing 90% of the industrial output </a:t>
            </a:r>
          </a:p>
          <a:p>
            <a:pPr marL="354013" indent="-354013" algn="just" rtl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354013" algn="l"/>
              </a:tabLst>
            </a:pPr>
            <a:r>
              <a:rPr lang="en-US" altLang="he-IL" sz="2600" b="1" dirty="0" smtClean="0">
                <a:solidFill>
                  <a:srgbClr val="0070C0"/>
                </a:solidFill>
              </a:rPr>
              <a:t>President of MAI is also the President of the Federation of Israeli Economic Organizations (FIEO)</a:t>
            </a:r>
          </a:p>
          <a:p>
            <a:pPr marL="354013" indent="-354013" algn="just" rtl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354013" algn="l"/>
              </a:tabLst>
            </a:pPr>
            <a:r>
              <a:rPr lang="en-US" altLang="he-IL" sz="2600" b="1" dirty="0" smtClean="0">
                <a:solidFill>
                  <a:srgbClr val="0070C0"/>
                </a:solidFill>
              </a:rPr>
              <a:t>“The Voice of the Industry”</a:t>
            </a:r>
            <a:endParaRPr lang="en-US" sz="2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4"/>
          <p:cNvPicPr>
            <a:picLocks noChangeAspect="1" noChangeArrowheads="1"/>
          </p:cNvPicPr>
          <p:nvPr/>
        </p:nvPicPr>
        <p:blipFill>
          <a:blip r:embed="rId3" cstate="print"/>
          <a:srcRect t="7835"/>
          <a:stretch>
            <a:fillRect/>
          </a:stretch>
        </p:blipFill>
        <p:spPr bwMode="auto">
          <a:xfrm>
            <a:off x="251520" y="1400036"/>
            <a:ext cx="8281045" cy="46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Currency Exchange Rate Compared to Main Competitors</a:t>
            </a:r>
          </a:p>
        </p:txBody>
      </p:sp>
      <p:sp>
        <p:nvSpPr>
          <p:cNvPr id="11" name="מציין מיקום של מספר שקופית 5"/>
          <p:cNvSpPr txBox="1">
            <a:spLocks/>
          </p:cNvSpPr>
          <p:nvPr/>
        </p:nvSpPr>
        <p:spPr bwMode="auto">
          <a:xfrm>
            <a:off x="250825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28A539DF-4E2D-4860-A347-3B88F2160832}" type="slidenum">
              <a:rPr lang="he-IL" sz="1200">
                <a:solidFill>
                  <a:srgbClr val="000000"/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2700338" y="4748213"/>
            <a:ext cx="496887" cy="360362"/>
          </a:xfrm>
          <a:prstGeom prst="rect">
            <a:avLst/>
          </a:prstGeom>
          <a:solidFill>
            <a:srgbClr val="10253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49525" y="5030788"/>
            <a:ext cx="720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-22%</a:t>
            </a:r>
            <a:endParaRPr lang="he-IL" sz="16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8538" y="537368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$=3.6 NIS</a:t>
            </a:r>
            <a:endParaRPr lang="he-IL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world map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964315"/>
            <a:ext cx="8412599" cy="491295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716016" y="2852936"/>
            <a:ext cx="792163" cy="276225"/>
          </a:xfrm>
          <a:prstGeom prst="rect">
            <a:avLst/>
          </a:prstGeom>
          <a:solidFill>
            <a:schemeClr val="tx2"/>
          </a:solidFill>
          <a:ln w="14351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accent3"/>
                </a:solidFill>
                <a:latin typeface="Times New Roman" pitchFamily="18" charset="0"/>
              </a:rPr>
              <a:t>ISRAEL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7916862" cy="852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lIns="0" tIns="10800" rIns="0" bIns="10800">
            <a:spAutoFit/>
          </a:bodyPr>
          <a:lstStyle/>
          <a:p>
            <a:pPr algn="ctr" rtl="0">
              <a:defRPr/>
            </a:pPr>
            <a:r>
              <a:rPr lang="en-US" altLang="en-US" sz="3000" b="1" dirty="0">
                <a:solidFill>
                  <a:srgbClr val="00008E"/>
                </a:solidFill>
              </a:rPr>
              <a:t>7 Free Trade Agreements </a:t>
            </a:r>
            <a:r>
              <a:rPr lang="en-US" sz="3000" b="1" dirty="0">
                <a:solidFill>
                  <a:srgbClr val="00008E"/>
                </a:solidFill>
              </a:rPr>
              <a:t>with 39 countries</a:t>
            </a:r>
          </a:p>
          <a:p>
            <a:pPr algn="ctr" rtl="0">
              <a:defRPr/>
            </a:pPr>
            <a:r>
              <a:rPr lang="en-US" sz="2400" b="1" dirty="0">
                <a:solidFill>
                  <a:srgbClr val="00008E"/>
                </a:solidFill>
              </a:rPr>
              <a:t> Allowing products to enter without duty</a:t>
            </a:r>
            <a:endParaRPr lang="he-IL" altLang="en-US" sz="2400" b="1" dirty="0">
              <a:solidFill>
                <a:srgbClr val="00008E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1844676"/>
            <a:ext cx="935037" cy="1331913"/>
            <a:chOff x="331" y="1163"/>
            <a:chExt cx="589" cy="839"/>
          </a:xfrm>
        </p:grpSpPr>
        <p:sp>
          <p:nvSpPr>
            <p:cNvPr id="35870" name="Text Box 8"/>
            <p:cNvSpPr txBox="1">
              <a:spLocks noChangeArrowheads="1"/>
            </p:cNvSpPr>
            <p:nvPr/>
          </p:nvSpPr>
          <p:spPr bwMode="auto">
            <a:xfrm>
              <a:off x="422" y="1163"/>
              <a:ext cx="453" cy="159"/>
            </a:xfrm>
            <a:prstGeom prst="rect">
              <a:avLst/>
            </a:prstGeom>
            <a:solidFill>
              <a:srgbClr val="CCFFFF"/>
            </a:solidFill>
            <a:ln w="14351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500" b="1" dirty="0">
                  <a:latin typeface="Times New Roman" pitchFamily="18" charset="0"/>
                </a:rPr>
                <a:t>Canada</a:t>
              </a:r>
            </a:p>
          </p:txBody>
        </p:sp>
        <p:sp>
          <p:nvSpPr>
            <p:cNvPr id="35871" name="Text Box 9"/>
            <p:cNvSpPr txBox="1">
              <a:spLocks noChangeArrowheads="1"/>
            </p:cNvSpPr>
            <p:nvPr/>
          </p:nvSpPr>
          <p:spPr bwMode="auto">
            <a:xfrm>
              <a:off x="331" y="1481"/>
              <a:ext cx="453" cy="159"/>
            </a:xfrm>
            <a:prstGeom prst="rect">
              <a:avLst/>
            </a:prstGeom>
            <a:solidFill>
              <a:srgbClr val="FFFF99"/>
            </a:solidFill>
            <a:ln w="14351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500" b="1" dirty="0">
                  <a:latin typeface="Times New Roman" pitchFamily="18" charset="0"/>
                </a:rPr>
                <a:t>U.S.A</a:t>
              </a:r>
              <a:endParaRPr lang="en-US" sz="1500" dirty="0">
                <a:latin typeface="Times New Roman" pitchFamily="18" charset="0"/>
              </a:endParaRPr>
            </a:p>
          </p:txBody>
        </p:sp>
        <p:sp>
          <p:nvSpPr>
            <p:cNvPr id="35872" name="Text Box 10"/>
            <p:cNvSpPr txBox="1">
              <a:spLocks noChangeArrowheads="1"/>
            </p:cNvSpPr>
            <p:nvPr/>
          </p:nvSpPr>
          <p:spPr bwMode="auto">
            <a:xfrm>
              <a:off x="467" y="1843"/>
              <a:ext cx="453" cy="159"/>
            </a:xfrm>
            <a:prstGeom prst="rect">
              <a:avLst/>
            </a:prstGeom>
            <a:solidFill>
              <a:srgbClr val="C50B9D"/>
            </a:solidFill>
            <a:ln w="14351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rtl="0" eaLnBrk="0" hangingPunct="0"/>
              <a:r>
                <a:rPr lang="en-US" sz="1500" b="1" dirty="0">
                  <a:latin typeface="Times New Roman" pitchFamily="18" charset="0"/>
                </a:rPr>
                <a:t>Mexico</a:t>
              </a:r>
            </a:p>
          </p:txBody>
        </p:sp>
      </p:grpSp>
      <p:sp>
        <p:nvSpPr>
          <p:cNvPr id="35868" name="Text Box 15"/>
          <p:cNvSpPr txBox="1">
            <a:spLocks noChangeArrowheads="1"/>
          </p:cNvSpPr>
          <p:nvPr/>
        </p:nvSpPr>
        <p:spPr bwMode="auto">
          <a:xfrm>
            <a:off x="4788024" y="1988840"/>
            <a:ext cx="864096" cy="288032"/>
          </a:xfrm>
          <a:prstGeom prst="rect">
            <a:avLst/>
          </a:prstGeom>
          <a:solidFill>
            <a:srgbClr val="FFFF99"/>
          </a:solidFill>
          <a:ln w="14351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Turkey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3635896" y="1196752"/>
            <a:ext cx="1800225" cy="719138"/>
          </a:xfrm>
          <a:prstGeom prst="rect">
            <a:avLst/>
          </a:prstGeom>
          <a:solidFill>
            <a:srgbClr val="00FF00"/>
          </a:solidFill>
          <a:ln w="14351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/>
            <a:r>
              <a:rPr lang="en-US" sz="2000" b="1" dirty="0">
                <a:latin typeface="Times New Roman" pitchFamily="18" charset="0"/>
              </a:rPr>
              <a:t>E.F.T.A</a:t>
            </a:r>
            <a:endParaRPr lang="en-US" sz="2400" dirty="0">
              <a:latin typeface="Times New Roman" pitchFamily="18" charset="0"/>
            </a:endParaRPr>
          </a:p>
          <a:p>
            <a:pPr algn="ctr" rtl="0" eaLnBrk="0" hangingPunct="0"/>
            <a:r>
              <a:rPr lang="en-US" sz="1200" dirty="0">
                <a:latin typeface="Times New Roman" pitchFamily="18" charset="0"/>
              </a:rPr>
              <a:t>Switzerland Norway, Iceland, Liechtenstein</a:t>
            </a:r>
          </a:p>
        </p:txBody>
      </p:sp>
      <p:sp>
        <p:nvSpPr>
          <p:cNvPr id="35851" name="Rectangle 21"/>
          <p:cNvSpPr>
            <a:spLocks noChangeArrowheads="1"/>
          </p:cNvSpPr>
          <p:nvPr/>
        </p:nvSpPr>
        <p:spPr bwMode="auto">
          <a:xfrm>
            <a:off x="1259632" y="4077072"/>
            <a:ext cx="1800225" cy="719137"/>
          </a:xfrm>
          <a:prstGeom prst="rect">
            <a:avLst/>
          </a:prstGeom>
          <a:solidFill>
            <a:srgbClr val="FFCC00"/>
          </a:solidFill>
          <a:ln w="14351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rtl="0" eaLnBrk="0" hangingPunct="0"/>
            <a:r>
              <a:rPr lang="en-US" sz="1400" b="1" dirty="0">
                <a:latin typeface="Times New Roman" pitchFamily="18" charset="0"/>
              </a:rPr>
              <a:t>MERCOSUR</a:t>
            </a:r>
            <a:endParaRPr lang="en-US" sz="1200" dirty="0">
              <a:latin typeface="Times New Roman" pitchFamily="18" charset="0"/>
            </a:endParaRPr>
          </a:p>
          <a:p>
            <a:pPr algn="ctr" rtl="0" eaLnBrk="0" hangingPunct="0"/>
            <a:r>
              <a:rPr lang="en-US" sz="1200" dirty="0">
                <a:latin typeface="Times New Roman" pitchFamily="18" charset="0"/>
              </a:rPr>
              <a:t>Brazil, Argentina,</a:t>
            </a:r>
          </a:p>
          <a:p>
            <a:pPr algn="ctr" rtl="0" eaLnBrk="0" hangingPunct="0"/>
            <a:r>
              <a:rPr lang="en-US" sz="1200" dirty="0">
                <a:latin typeface="Times New Roman" pitchFamily="18" charset="0"/>
              </a:rPr>
              <a:t>  Uruguay , Paraguay </a:t>
            </a:r>
          </a:p>
        </p:txBody>
      </p:sp>
      <p:sp>
        <p:nvSpPr>
          <p:cNvPr id="35866" name="Text Box 23"/>
          <p:cNvSpPr txBox="1">
            <a:spLocks noChangeArrowheads="1"/>
          </p:cNvSpPr>
          <p:nvPr/>
        </p:nvSpPr>
        <p:spPr bwMode="auto">
          <a:xfrm>
            <a:off x="3419476" y="1989137"/>
            <a:ext cx="1330325" cy="457200"/>
          </a:xfrm>
          <a:prstGeom prst="rect">
            <a:avLst/>
          </a:prstGeom>
          <a:solidFill>
            <a:srgbClr val="00FFFF"/>
          </a:solidFill>
          <a:ln w="14351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0" eaLnBrk="0" hangingPunct="0"/>
            <a:r>
              <a:rPr lang="en-US" b="1" dirty="0">
                <a:latin typeface="Times New Roman" pitchFamily="18" charset="0"/>
              </a:rPr>
              <a:t>E.U.</a:t>
            </a:r>
            <a:r>
              <a:rPr lang="en-US" sz="1500" b="1" dirty="0">
                <a:latin typeface="Times New Roman" pitchFamily="18" charset="0"/>
              </a:rPr>
              <a:t> </a:t>
            </a:r>
          </a:p>
          <a:p>
            <a:pPr algn="ctr" rtl="0" eaLnBrk="0" hangingPunct="0"/>
            <a:r>
              <a:rPr lang="en-US" sz="1200" b="1" dirty="0">
                <a:latin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</a:rPr>
              <a:t>28 </a:t>
            </a:r>
            <a:r>
              <a:rPr lang="en-US" sz="1200" b="1" dirty="0">
                <a:latin typeface="Times New Roman" pitchFamily="18" charset="0"/>
              </a:rPr>
              <a:t>Countries)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35855" name="Text Box 8"/>
          <p:cNvSpPr txBox="1">
            <a:spLocks noChangeArrowheads="1"/>
          </p:cNvSpPr>
          <p:nvPr/>
        </p:nvSpPr>
        <p:spPr bwMode="auto">
          <a:xfrm>
            <a:off x="5580112" y="2708920"/>
            <a:ext cx="719137" cy="252413"/>
          </a:xfrm>
          <a:prstGeom prst="rect">
            <a:avLst/>
          </a:prstGeom>
          <a:solidFill>
            <a:srgbClr val="FF0000">
              <a:alpha val="32156"/>
            </a:srgbClr>
          </a:solidFill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500" b="1" dirty="0">
                <a:latin typeface="Times New Roman" pitchFamily="18" charset="0"/>
              </a:rPr>
              <a:t>India</a:t>
            </a:r>
          </a:p>
        </p:txBody>
      </p:sp>
      <p:sp>
        <p:nvSpPr>
          <p:cNvPr id="35857" name="Text Box 8"/>
          <p:cNvSpPr txBox="1">
            <a:spLocks noChangeArrowheads="1"/>
          </p:cNvSpPr>
          <p:nvPr/>
        </p:nvSpPr>
        <p:spPr bwMode="auto">
          <a:xfrm>
            <a:off x="2195736" y="3573016"/>
            <a:ext cx="1008112" cy="252412"/>
          </a:xfrm>
          <a:prstGeom prst="rect">
            <a:avLst/>
          </a:prstGeom>
          <a:solidFill>
            <a:srgbClr val="FF0000">
              <a:alpha val="32156"/>
            </a:srgbClr>
          </a:solidFill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500" b="1" dirty="0" smtClean="0">
                <a:latin typeface="Times New Roman" pitchFamily="18" charset="0"/>
              </a:rPr>
              <a:t>Colombia</a:t>
            </a:r>
            <a:endParaRPr lang="en-US" sz="1500" b="1" dirty="0">
              <a:latin typeface="Times New Roman" pitchFamily="18" charset="0"/>
            </a:endParaRPr>
          </a:p>
        </p:txBody>
      </p:sp>
      <p:sp>
        <p:nvSpPr>
          <p:cNvPr id="35859" name="Text Box 8"/>
          <p:cNvSpPr txBox="1">
            <a:spLocks noChangeArrowheads="1"/>
          </p:cNvSpPr>
          <p:nvPr/>
        </p:nvSpPr>
        <p:spPr bwMode="auto">
          <a:xfrm>
            <a:off x="6012160" y="2348880"/>
            <a:ext cx="719137" cy="252413"/>
          </a:xfrm>
          <a:prstGeom prst="rect">
            <a:avLst/>
          </a:prstGeom>
          <a:solidFill>
            <a:srgbClr val="FF0000">
              <a:alpha val="32156"/>
            </a:srgbClr>
          </a:solidFill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500" b="1" dirty="0" smtClean="0">
                <a:latin typeface="Times New Roman" pitchFamily="18" charset="0"/>
              </a:rPr>
              <a:t>China</a:t>
            </a:r>
            <a:endParaRPr lang="en-US" sz="1500" b="1" dirty="0">
              <a:latin typeface="Times New Roman" pitchFamily="18" charset="0"/>
            </a:endParaRPr>
          </a:p>
        </p:txBody>
      </p:sp>
      <p:sp>
        <p:nvSpPr>
          <p:cNvPr id="35861" name="Text Box 8"/>
          <p:cNvSpPr txBox="1">
            <a:spLocks noChangeArrowheads="1"/>
          </p:cNvSpPr>
          <p:nvPr/>
        </p:nvSpPr>
        <p:spPr bwMode="auto">
          <a:xfrm>
            <a:off x="6876256" y="2276872"/>
            <a:ext cx="862012" cy="252413"/>
          </a:xfrm>
          <a:prstGeom prst="rect">
            <a:avLst/>
          </a:prstGeom>
          <a:solidFill>
            <a:srgbClr val="FF0000">
              <a:alpha val="32156"/>
            </a:srgbClr>
          </a:solidFill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500" b="1" dirty="0">
                <a:latin typeface="Times New Roman" pitchFamily="18" charset="0"/>
              </a:rPr>
              <a:t>S. Korea</a:t>
            </a:r>
          </a:p>
        </p:txBody>
      </p:sp>
      <p:sp>
        <p:nvSpPr>
          <p:cNvPr id="35863" name="Text Box 8"/>
          <p:cNvSpPr txBox="1">
            <a:spLocks noChangeArrowheads="1"/>
          </p:cNvSpPr>
          <p:nvPr/>
        </p:nvSpPr>
        <p:spPr bwMode="auto">
          <a:xfrm>
            <a:off x="6084888" y="6416675"/>
            <a:ext cx="719137" cy="252413"/>
          </a:xfrm>
          <a:prstGeom prst="rect">
            <a:avLst/>
          </a:prstGeom>
          <a:solidFill>
            <a:srgbClr val="FF0000">
              <a:alpha val="32156"/>
            </a:srgbClr>
          </a:solidFill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endParaRPr lang="en-US" sz="1500" b="1" dirty="0">
              <a:latin typeface="Times New Roman" pitchFamily="18" charset="0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3203575" y="6372225"/>
            <a:ext cx="2840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Negotiated / Considered</a:t>
            </a:r>
            <a:endParaRPr lang="he-IL" dirty="0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V="1">
            <a:off x="6011863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547664" y="3284984"/>
            <a:ext cx="933451" cy="252412"/>
          </a:xfrm>
          <a:prstGeom prst="rect">
            <a:avLst/>
          </a:prstGeom>
          <a:solidFill>
            <a:srgbClr val="FF0000">
              <a:alpha val="32156"/>
            </a:srgbClr>
          </a:solidFill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500" b="1" dirty="0" smtClean="0">
                <a:latin typeface="Times New Roman" pitchFamily="18" charset="0"/>
              </a:rPr>
              <a:t>Panama</a:t>
            </a:r>
            <a:endParaRPr lang="en-US" sz="1500" b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788024" y="2348880"/>
            <a:ext cx="790004" cy="288032"/>
          </a:xfrm>
          <a:prstGeom prst="rect">
            <a:avLst/>
          </a:prstGeom>
          <a:solidFill>
            <a:srgbClr val="FF0000">
              <a:alpha val="32156"/>
            </a:srgbClr>
          </a:solidFill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500" b="1" dirty="0" smtClean="0">
                <a:latin typeface="Times New Roman" pitchFamily="18" charset="0"/>
              </a:rPr>
              <a:t>Ukraine</a:t>
            </a:r>
            <a:endParaRPr lang="en-US" sz="1500" b="1" dirty="0">
              <a:latin typeface="Times New Roman" pitchFamily="18" charset="0"/>
            </a:endParaRPr>
          </a:p>
        </p:txBody>
      </p:sp>
      <p:sp>
        <p:nvSpPr>
          <p:cNvPr id="41" name="מציין מיקום של מספר שקופית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9551-B460-4928-B054-095B8888DD7D}" type="slidenum">
              <a:rPr lang="he-IL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539552" y="2780928"/>
            <a:ext cx="792088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5536" y="2492896"/>
            <a:ext cx="936104" cy="6480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70019">
            <a:off x="297080" y="2459045"/>
            <a:ext cx="1011223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intern1\Local Settings\Temporary Internet Files\Content.IE5\DKXZALTA\MC9102163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735" y="1625507"/>
            <a:ext cx="6426530" cy="36069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rld map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964315"/>
            <a:ext cx="8412599" cy="491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008E"/>
                </a:solidFill>
              </a:rPr>
              <a:t>Israeli Industrial Goods Export by </a:t>
            </a:r>
            <a:r>
              <a:rPr lang="en-US" altLang="en-US" sz="4000" b="1" dirty="0">
                <a:solidFill>
                  <a:srgbClr val="00008E"/>
                </a:solidFill>
              </a:rPr>
              <a:t>Continent </a:t>
            </a:r>
            <a:r>
              <a:rPr lang="en-US" altLang="en-US" sz="4000" b="1" dirty="0" smtClean="0">
                <a:solidFill>
                  <a:srgbClr val="00008E"/>
                </a:solidFill>
              </a:rPr>
              <a:t>2012 </a:t>
            </a:r>
            <a:r>
              <a:rPr lang="en-US" altLang="en-US" sz="2000" b="1" dirty="0" smtClean="0">
                <a:solidFill>
                  <a:srgbClr val="00008E"/>
                </a:solidFill>
              </a:rPr>
              <a:t>(excl</a:t>
            </a:r>
            <a:r>
              <a:rPr lang="en-US" altLang="en-US" sz="2000" b="1" dirty="0">
                <a:solidFill>
                  <a:srgbClr val="00008E"/>
                </a:solidFill>
              </a:rPr>
              <a:t>. diamonds)</a:t>
            </a:r>
            <a:endParaRPr lang="en-US" altLang="en-US" sz="3000" b="1" dirty="0">
              <a:solidFill>
                <a:srgbClr val="00008E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995936" y="1412776"/>
          <a:ext cx="1008112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1324506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European Union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31%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14.3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5148064" y="1340768"/>
          <a:ext cx="180020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1268760"/>
            <a:ext cx="1080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Rest of Europe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7%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3.3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6156176" y="1700808"/>
          <a:ext cx="1638101" cy="117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04448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1844824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Asia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21%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9.5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3779912" y="3212976"/>
          <a:ext cx="1854324" cy="98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79912" y="3356992"/>
            <a:ext cx="1872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Africa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3%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1.4 B</a:t>
            </a:r>
            <a:endParaRPr lang="en-US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27584" y="1412776"/>
          <a:ext cx="1800200" cy="12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5576" y="1632282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North America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26%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12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763688" y="3284984"/>
          <a:ext cx="1712615" cy="116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75656" y="3284984"/>
            <a:ext cx="2304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Latin America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5%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2.2 B</a:t>
            </a:r>
            <a:endParaRPr lang="en-US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7020272" y="3789040"/>
          <a:ext cx="1475656" cy="102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04248" y="3717032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Rest of the World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7%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3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5949280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+mn-cs"/>
              </a:rPr>
              <a:t>Total :  $ 64895.1 Billion  </a:t>
            </a:r>
            <a:endParaRPr lang="en-US" sz="2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9792" y="5517232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: $ 45.7 Billion </a:t>
            </a:r>
            <a:endParaRPr lang="en-US" sz="2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5536" y="2492896"/>
            <a:ext cx="936104" cy="6480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261521" y="2358881"/>
            <a:ext cx="1040116" cy="91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intern1\Local Settings\Temporary Internet Files\Content.IE5\DKXZALTA\MC9102163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735" y="1625507"/>
            <a:ext cx="6426530" cy="36069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rld map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964315"/>
            <a:ext cx="8412599" cy="491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008E"/>
                </a:solidFill>
              </a:rPr>
              <a:t>Industrial Goods Import by </a:t>
            </a:r>
            <a:r>
              <a:rPr lang="en-US" altLang="en-US" sz="4000" b="1" dirty="0">
                <a:solidFill>
                  <a:srgbClr val="00008E"/>
                </a:solidFill>
              </a:rPr>
              <a:t>Continent </a:t>
            </a:r>
            <a:r>
              <a:rPr lang="en-US" altLang="en-US" sz="4000" b="1" dirty="0" smtClean="0">
                <a:solidFill>
                  <a:srgbClr val="00008E"/>
                </a:solidFill>
              </a:rPr>
              <a:t>2012 </a:t>
            </a:r>
            <a:r>
              <a:rPr lang="en-US" altLang="en-US" sz="2000" b="1" dirty="0" smtClean="0">
                <a:solidFill>
                  <a:srgbClr val="00008E"/>
                </a:solidFill>
              </a:rPr>
              <a:t>(excl</a:t>
            </a:r>
            <a:r>
              <a:rPr lang="en-US" altLang="en-US" sz="2000" b="1" dirty="0">
                <a:solidFill>
                  <a:srgbClr val="00008E"/>
                </a:solidFill>
              </a:rPr>
              <a:t>. diamonds)</a:t>
            </a:r>
            <a:endParaRPr lang="en-US" altLang="en-US" sz="3000" b="1" dirty="0">
              <a:solidFill>
                <a:srgbClr val="00008E"/>
              </a:solidFill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995936" y="1412776"/>
          <a:ext cx="1008112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1324506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European Union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34%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22.5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5148064" y="1340768"/>
          <a:ext cx="180020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1268760"/>
            <a:ext cx="1080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Rest of Europe
8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5.5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6156176" y="1700808"/>
          <a:ext cx="1638101" cy="117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04448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1844824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Asia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20%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13.2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3779912" y="3212976"/>
          <a:ext cx="1854324" cy="98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79912" y="3356992"/>
            <a:ext cx="1872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Africa
1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0.4 B</a:t>
            </a:r>
            <a:endParaRPr lang="en-US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27584" y="1412776"/>
          <a:ext cx="1800200" cy="12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5576" y="1632282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North America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15%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9.2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763688" y="3284984"/>
          <a:ext cx="1712615" cy="116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75656" y="3284984"/>
            <a:ext cx="2304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Latin America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2%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0.8 B</a:t>
            </a:r>
            <a:endParaRPr lang="en-US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7020272" y="3789040"/>
          <a:ext cx="1475656" cy="102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04248" y="3717032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Rest of the World
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20%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$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+mn-cs"/>
              </a:rPr>
              <a:t>13.5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+mn-cs"/>
              </a:rPr>
              <a:t>B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5949280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+mn-cs"/>
              </a:rPr>
              <a:t>Total :  $ 64895.1 Billion  </a:t>
            </a:r>
            <a:endParaRPr lang="en-US" sz="2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9792" y="5517232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: $ 64.9 Billion </a:t>
            </a:r>
            <a:endParaRPr lang="en-US" sz="2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2472322"/>
            <a:ext cx="1040116" cy="66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577" t="4266" r="3329" b="5688"/>
          <a:stretch>
            <a:fillRect/>
          </a:stretch>
        </p:blipFill>
        <p:spPr bwMode="auto">
          <a:xfrm>
            <a:off x="925338" y="1196752"/>
            <a:ext cx="7391078" cy="477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14346" y="188913"/>
            <a:ext cx="9537734" cy="1754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400" b="1" dirty="0" smtClean="0">
                <a:solidFill>
                  <a:srgbClr val="00008E"/>
                </a:solidFill>
              </a:rPr>
              <a:t>2012 Industrial Goods Import by Sectors</a:t>
            </a:r>
          </a:p>
          <a:p>
            <a:pPr algn="l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008E"/>
                </a:solidFill>
              </a:rPr>
              <a:t>    </a:t>
            </a:r>
            <a:r>
              <a:rPr lang="en-US" altLang="en-US" sz="2000" b="1" dirty="0" smtClean="0">
                <a:solidFill>
                  <a:srgbClr val="00008E"/>
                </a:solidFill>
              </a:rPr>
              <a:t>(excl. diamonds)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4D88"/>
              </a:solidFill>
              <a:latin typeface="Century Gothic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3808" y="6021288"/>
            <a:ext cx="3600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: $ 64.9 Billions </a:t>
            </a:r>
            <a:endParaRPr lang="en-US" sz="2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429000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: $ 64.9 Billions 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93734" y="377553"/>
            <a:ext cx="9537734" cy="172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400" b="1" dirty="0" smtClean="0">
                <a:solidFill>
                  <a:srgbClr val="00008E"/>
                </a:solidFill>
              </a:rPr>
              <a:t>2012 Industrial Goods Export by Sectors</a:t>
            </a:r>
          </a:p>
          <a:p>
            <a:pPr algn="l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008E"/>
                </a:solidFill>
              </a:rPr>
              <a:t>    </a:t>
            </a:r>
            <a:r>
              <a:rPr lang="en-US" altLang="en-US" sz="2000" b="1" dirty="0" smtClean="0">
                <a:solidFill>
                  <a:srgbClr val="00008E"/>
                </a:solidFill>
              </a:rPr>
              <a:t>(excl. diamonds)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4D88"/>
              </a:solidFill>
              <a:latin typeface="Century Gothic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4420" y="6209928"/>
            <a:ext cx="3600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: $ 45.67 Billions </a:t>
            </a:r>
            <a:endParaRPr lang="en-US" sz="2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56992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: $ 45.67 Billions 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6661" t="7435" r="5217" b="284"/>
          <a:stretch>
            <a:fillRect/>
          </a:stretch>
        </p:blipFill>
        <p:spPr bwMode="auto">
          <a:xfrm>
            <a:off x="1008236" y="1241376"/>
            <a:ext cx="7283886" cy="49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650163" y="1330325"/>
            <a:ext cx="495300" cy="75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e-IL" dirty="0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95536" y="404664"/>
            <a:ext cx="7916862" cy="1099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lIns="0" tIns="10800" rIns="0" bIns="10800">
            <a:spAutoFit/>
          </a:bodyPr>
          <a:lstStyle/>
          <a:p>
            <a:pPr algn="ctr" rtl="0">
              <a:defRPr/>
            </a:pPr>
            <a:r>
              <a:rPr lang="en-US" altLang="en-US" sz="4000" b="1" dirty="0" smtClean="0">
                <a:solidFill>
                  <a:srgbClr val="00008E"/>
                </a:solidFill>
              </a:rPr>
              <a:t>Israeli Bilateral Trade with EU</a:t>
            </a:r>
            <a:r>
              <a:rPr lang="en-US" altLang="en-US" sz="3000" b="1" dirty="0" smtClean="0">
                <a:solidFill>
                  <a:srgbClr val="00008E"/>
                </a:solidFill>
              </a:rPr>
              <a:t> </a:t>
            </a:r>
          </a:p>
          <a:p>
            <a:pPr algn="ctr" rtl="0">
              <a:defRPr/>
            </a:pPr>
            <a:r>
              <a:rPr lang="en-US" altLang="en-US" sz="3000" b="1" dirty="0" smtClean="0">
                <a:solidFill>
                  <a:srgbClr val="00008E"/>
                </a:solidFill>
              </a:rPr>
              <a:t>2008-2012</a:t>
            </a:r>
            <a:endParaRPr lang="he-IL" altLang="en-US" sz="2400" b="1" dirty="0">
              <a:solidFill>
                <a:srgbClr val="00008E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091715" cy="52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6318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008E"/>
                </a:solidFill>
              </a:rPr>
              <a:t>Top Export Destinations in EU 2012</a:t>
            </a:r>
          </a:p>
          <a:p>
            <a:pPr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srgbClr val="00008E"/>
                </a:solidFill>
              </a:rPr>
              <a:t>(excl. diamonds)</a:t>
            </a:r>
            <a:endParaRPr lang="en-US" altLang="en-US" sz="2000" b="1" dirty="0">
              <a:solidFill>
                <a:srgbClr val="00008E"/>
              </a:solidFill>
            </a:endParaRP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4D88"/>
              </a:solidFill>
              <a:latin typeface="Century Gothic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15816" y="6093296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 : 14.3 $ Billion</a:t>
            </a:r>
            <a:endParaRPr lang="en-US" sz="2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473281" cy="462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Israeli – Polish Bilateral Trade 2009 </a:t>
            </a:r>
            <a:r>
              <a:rPr lang="en-US" dirty="0" smtClean="0"/>
              <a:t>– 2012 </a:t>
            </a:r>
            <a:r>
              <a:rPr lang="en-US" sz="2400" dirty="0" smtClean="0"/>
              <a:t>(million $ excl. diamonds)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3213" y="1773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Israeli Industrial Export to Poland 2012 </a:t>
            </a:r>
            <a:r>
              <a:rPr lang="en-US" sz="2000" dirty="0" smtClean="0"/>
              <a:t>(excl. diamonds)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0" y="1268760"/>
          <a:ext cx="8900622" cy="520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5229200"/>
            <a:ext cx="22322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3366"/>
                </a:solidFill>
              </a:rPr>
              <a:t>Total Export: 248.9 M$</a:t>
            </a:r>
            <a:endParaRPr lang="he-IL" sz="2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843808" y="334969"/>
            <a:ext cx="3384376" cy="961700"/>
            <a:chOff x="2808312" y="0"/>
            <a:chExt cx="987904" cy="442361"/>
          </a:xfrm>
          <a:scene3d>
            <a:camera prst="orthographicFront"/>
            <a:lightRig rig="flat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2808312" y="0"/>
              <a:ext cx="987904" cy="442361"/>
            </a:xfrm>
            <a:prstGeom prst="roundRect">
              <a:avLst>
                <a:gd name="adj" fmla="val 10000"/>
              </a:avLst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56" name="Rounded Rectangle 21"/>
            <p:cNvSpPr/>
            <p:nvPr/>
          </p:nvSpPr>
          <p:spPr>
            <a:xfrm>
              <a:off x="2821268" y="12956"/>
              <a:ext cx="961992" cy="416449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/>
                </a:rPr>
                <a:t>President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6300192" y="5661248"/>
            <a:ext cx="1697393" cy="859470"/>
            <a:chOff x="6480720" y="5328592"/>
            <a:chExt cx="869860" cy="484146"/>
          </a:xfrm>
          <a:scene3d>
            <a:camera prst="orthographicFront"/>
            <a:lightRig rig="flat" dir="t"/>
          </a:scene3d>
        </p:grpSpPr>
        <p:sp>
          <p:nvSpPr>
            <p:cNvPr id="53" name="Rounded Rectangle 52"/>
            <p:cNvSpPr/>
            <p:nvPr/>
          </p:nvSpPr>
          <p:spPr>
            <a:xfrm>
              <a:off x="6480720" y="5328592"/>
              <a:ext cx="869860" cy="484146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54" name="Rounded Rectangle 24"/>
            <p:cNvSpPr/>
            <p:nvPr/>
          </p:nvSpPr>
          <p:spPr>
            <a:xfrm>
              <a:off x="6494899" y="5342772"/>
              <a:ext cx="841500" cy="455786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>
                  <a:solidFill>
                    <a:sysClr val="window" lastClr="FFFFFF"/>
                  </a:solidFill>
                  <a:latin typeface="Cambria"/>
                </a:rPr>
                <a:t>Jerusalem Branch</a:t>
              </a: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3723304" y="5663561"/>
            <a:ext cx="1697393" cy="859470"/>
            <a:chOff x="3687808" y="5328592"/>
            <a:chExt cx="869860" cy="484146"/>
          </a:xfrm>
          <a:scene3d>
            <a:camera prst="orthographicFront"/>
            <a:lightRig rig="flat" dir="t"/>
          </a:scene3d>
        </p:grpSpPr>
        <p:sp>
          <p:nvSpPr>
            <p:cNvPr id="51" name="Rounded Rectangle 50"/>
            <p:cNvSpPr/>
            <p:nvPr/>
          </p:nvSpPr>
          <p:spPr>
            <a:xfrm>
              <a:off x="3687808" y="5328592"/>
              <a:ext cx="869860" cy="484146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52" name="Rounded Rectangle 27"/>
            <p:cNvSpPr/>
            <p:nvPr/>
          </p:nvSpPr>
          <p:spPr>
            <a:xfrm>
              <a:off x="3701988" y="5342772"/>
              <a:ext cx="841500" cy="455786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>
                  <a:solidFill>
                    <a:sysClr val="window" lastClr="FFFFFF"/>
                  </a:solidFill>
                  <a:latin typeface="Cambria"/>
                </a:rPr>
                <a:t>Southern Branch</a:t>
              </a: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930391" y="5663561"/>
            <a:ext cx="1697393" cy="859470"/>
            <a:chOff x="894895" y="5328592"/>
            <a:chExt cx="869860" cy="484146"/>
          </a:xfrm>
          <a:scene3d>
            <a:camera prst="orthographicFront"/>
            <a:lightRig rig="flat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894895" y="5328592"/>
              <a:ext cx="869860" cy="484146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50" name="Rounded Rectangle 30"/>
            <p:cNvSpPr/>
            <p:nvPr/>
          </p:nvSpPr>
          <p:spPr>
            <a:xfrm>
              <a:off x="909075" y="5342772"/>
              <a:ext cx="841500" cy="455786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>
                  <a:solidFill>
                    <a:sysClr val="window" lastClr="FFFFFF"/>
                  </a:solidFill>
                  <a:latin typeface="Cambria"/>
                </a:rPr>
                <a:t>Haifa Branch</a:t>
              </a:r>
            </a:p>
          </p:txBody>
        </p:sp>
      </p:grpSp>
      <p:sp>
        <p:nvSpPr>
          <p:cNvPr id="35" name="Rounded Rectangle 32"/>
          <p:cNvSpPr/>
          <p:nvPr/>
        </p:nvSpPr>
        <p:spPr>
          <a:xfrm>
            <a:off x="251520" y="2420888"/>
            <a:ext cx="1303448" cy="122644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Small &amp; Medium Factories Division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91680" y="2420888"/>
            <a:ext cx="1095538" cy="121458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>
                <a:solidFill>
                  <a:sysClr val="windowText" lastClr="000000"/>
                </a:solidFill>
                <a:latin typeface="Cambria"/>
              </a:rPr>
              <a:t>Labor &amp; HR Div</a:t>
            </a:r>
            <a:r>
              <a:rPr lang="en-US" sz="1300" b="1" kern="0">
                <a:solidFill>
                  <a:sysClr val="windowText" lastClr="000000"/>
                </a:solidFill>
                <a:latin typeface="Cambria"/>
              </a:rPr>
              <a:t>ision</a:t>
            </a:r>
            <a:endParaRPr lang="en-US" sz="1300" b="1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37" name="Rounded Rectangle 38"/>
          <p:cNvSpPr/>
          <p:nvPr/>
        </p:nvSpPr>
        <p:spPr>
          <a:xfrm>
            <a:off x="2843808" y="2420888"/>
            <a:ext cx="1296144" cy="122644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Finance and Administration Division</a:t>
            </a:r>
          </a:p>
        </p:txBody>
      </p:sp>
      <p:sp>
        <p:nvSpPr>
          <p:cNvPr id="38" name="Rounded Rectangle 41"/>
          <p:cNvSpPr/>
          <p:nvPr/>
        </p:nvSpPr>
        <p:spPr>
          <a:xfrm>
            <a:off x="4211960" y="2420888"/>
            <a:ext cx="1008112" cy="122644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Economics Division</a:t>
            </a:r>
          </a:p>
        </p:txBody>
      </p:sp>
      <p:sp>
        <p:nvSpPr>
          <p:cNvPr id="39" name="Rounded Rectangle 50"/>
          <p:cNvSpPr/>
          <p:nvPr/>
        </p:nvSpPr>
        <p:spPr>
          <a:xfrm>
            <a:off x="179512" y="3861048"/>
            <a:ext cx="1152128" cy="136815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 smtClean="0">
                <a:solidFill>
                  <a:sysClr val="windowText" lastClr="000000"/>
                </a:solidFill>
                <a:latin typeface="Cambria"/>
              </a:rPr>
              <a:t>Association </a:t>
            </a: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of Electronics, Information &amp; Software </a:t>
            </a:r>
            <a:r>
              <a:rPr lang="en-US" sz="1300" b="1" dirty="0" smtClean="0">
                <a:solidFill>
                  <a:sysClr val="windowText" lastClr="000000"/>
                </a:solidFill>
                <a:latin typeface="Cambria"/>
              </a:rPr>
              <a:t>Industries</a:t>
            </a:r>
            <a:endParaRPr lang="en-US" sz="1300" b="1" dirty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40" name="Rounded Rectangle 53"/>
          <p:cNvSpPr/>
          <p:nvPr/>
        </p:nvSpPr>
        <p:spPr>
          <a:xfrm>
            <a:off x="1475656" y="3861048"/>
            <a:ext cx="1080120" cy="136815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Building Materials &amp; Consumer Goods </a:t>
            </a:r>
            <a:r>
              <a:rPr lang="en-US" sz="1300" b="1" dirty="0" smtClean="0">
                <a:solidFill>
                  <a:sysClr val="windowText" lastClr="000000"/>
                </a:solidFill>
                <a:latin typeface="Cambria"/>
              </a:rPr>
              <a:t>Association</a:t>
            </a:r>
            <a:endParaRPr lang="en-US" sz="1300" b="1" dirty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41" name="Rounded Rectangle 56"/>
          <p:cNvSpPr/>
          <p:nvPr/>
        </p:nvSpPr>
        <p:spPr>
          <a:xfrm>
            <a:off x="2627784" y="3861048"/>
            <a:ext cx="1368152" cy="136815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Chemical, Pharmaceutical &amp; Environmental Society</a:t>
            </a:r>
          </a:p>
        </p:txBody>
      </p:sp>
      <p:sp>
        <p:nvSpPr>
          <p:cNvPr id="42" name="Rounded Rectangle 59"/>
          <p:cNvSpPr/>
          <p:nvPr/>
        </p:nvSpPr>
        <p:spPr>
          <a:xfrm>
            <a:off x="4067945" y="3861048"/>
            <a:ext cx="1296143" cy="136815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Metal, Electrical &amp; Infrastructure </a:t>
            </a:r>
            <a:r>
              <a:rPr lang="en-US" sz="1300" b="1" dirty="0" smtClean="0">
                <a:solidFill>
                  <a:sysClr val="windowText" lastClr="000000"/>
                </a:solidFill>
                <a:latin typeface="Cambria"/>
              </a:rPr>
              <a:t>Industries Association</a:t>
            </a:r>
            <a:endParaRPr lang="en-US" sz="1300" b="1" dirty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43" name="Rounded Rectangle 62"/>
          <p:cNvSpPr/>
          <p:nvPr/>
        </p:nvSpPr>
        <p:spPr>
          <a:xfrm>
            <a:off x="5436096" y="3861048"/>
            <a:ext cx="1080120" cy="136815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Food </a:t>
            </a:r>
            <a:r>
              <a:rPr lang="en-US" sz="1300" b="1" dirty="0" smtClean="0">
                <a:solidFill>
                  <a:sysClr val="windowText" lastClr="000000"/>
                </a:solidFill>
                <a:latin typeface="Cambria"/>
              </a:rPr>
              <a:t>Industries Association</a:t>
            </a:r>
            <a:endParaRPr lang="en-US" sz="1300" b="1" dirty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44" name="Rounded Rectangle 65"/>
          <p:cNvSpPr/>
          <p:nvPr/>
        </p:nvSpPr>
        <p:spPr>
          <a:xfrm>
            <a:off x="6588224" y="3861048"/>
            <a:ext cx="1152128" cy="136815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ysClr val="windowText" lastClr="000000"/>
                </a:solidFill>
                <a:latin typeface="Cambria"/>
              </a:rPr>
              <a:t>Textile &amp; Fashion </a:t>
            </a:r>
            <a:r>
              <a:rPr lang="en-US" sz="1300" b="1" dirty="0" smtClean="0">
                <a:solidFill>
                  <a:sysClr val="windowText" lastClr="000000"/>
                </a:solidFill>
                <a:latin typeface="Cambria"/>
              </a:rPr>
              <a:t>Industries Association</a:t>
            </a:r>
            <a:endParaRPr lang="en-US" sz="1300" b="1" dirty="0">
              <a:solidFill>
                <a:sysClr val="windowText" lastClr="000000"/>
              </a:solidFill>
              <a:latin typeface="Cambria"/>
            </a:endParaRPr>
          </a:p>
        </p:txBody>
      </p:sp>
      <p:sp>
        <p:nvSpPr>
          <p:cNvPr id="45" name="Rounded Rectangle 68"/>
          <p:cNvSpPr/>
          <p:nvPr/>
        </p:nvSpPr>
        <p:spPr>
          <a:xfrm>
            <a:off x="3059832" y="1487097"/>
            <a:ext cx="3024336" cy="706985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Director General</a:t>
            </a:r>
          </a:p>
        </p:txBody>
      </p:sp>
      <p:sp>
        <p:nvSpPr>
          <p:cNvPr id="46" name="Rounded Rectangle 32"/>
          <p:cNvSpPr/>
          <p:nvPr/>
        </p:nvSpPr>
        <p:spPr>
          <a:xfrm>
            <a:off x="5364088" y="2420888"/>
            <a:ext cx="1303448" cy="122644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0">
                <a:solidFill>
                  <a:sysClr val="windowText" lastClr="000000"/>
                </a:solidFill>
                <a:latin typeface="Calibri"/>
              </a:rPr>
              <a:t>Communications Division</a:t>
            </a:r>
          </a:p>
        </p:txBody>
      </p:sp>
      <p:sp>
        <p:nvSpPr>
          <p:cNvPr id="47" name="Rounded Rectangle 32"/>
          <p:cNvSpPr/>
          <p:nvPr/>
        </p:nvSpPr>
        <p:spPr>
          <a:xfrm>
            <a:off x="6804248" y="2420888"/>
            <a:ext cx="1303448" cy="122644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0" dirty="0">
                <a:solidFill>
                  <a:sysClr val="windowText" lastClr="000000"/>
                </a:solidFill>
                <a:latin typeface="Calibri"/>
              </a:rPr>
              <a:t>Foreign Trade &amp; International Relations Division</a:t>
            </a:r>
          </a:p>
        </p:txBody>
      </p:sp>
      <p:sp>
        <p:nvSpPr>
          <p:cNvPr id="48" name="Rounded Rectangle 32"/>
          <p:cNvSpPr/>
          <p:nvPr/>
        </p:nvSpPr>
        <p:spPr>
          <a:xfrm>
            <a:off x="8172400" y="2708920"/>
            <a:ext cx="648072" cy="6396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Start-Up  Unit</a:t>
            </a:r>
          </a:p>
        </p:txBody>
      </p:sp>
      <p:sp>
        <p:nvSpPr>
          <p:cNvPr id="29" name="Rounded Rectangle 65"/>
          <p:cNvSpPr/>
          <p:nvPr/>
        </p:nvSpPr>
        <p:spPr>
          <a:xfrm>
            <a:off x="7812360" y="3861048"/>
            <a:ext cx="1152128" cy="1368152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 smtClean="0">
                <a:solidFill>
                  <a:sysClr val="windowText" lastClr="000000"/>
                </a:solidFill>
                <a:latin typeface="Cambria"/>
              </a:rPr>
              <a:t>Kibbutz Industries Association</a:t>
            </a:r>
            <a:endParaRPr lang="en-US" sz="1300" b="1" dirty="0">
              <a:solidFill>
                <a:sysClr val="windowText" lastClr="000000"/>
              </a:solidFill>
              <a:latin typeface="Cambr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Polish Industrial Export to Israel 2012 </a:t>
            </a:r>
            <a:r>
              <a:rPr lang="en-US" sz="2000" dirty="0" smtClean="0"/>
              <a:t>(excl. diamonds)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517632" cy="546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30425"/>
            <a:ext cx="8569325" cy="1470025"/>
          </a:xfrm>
        </p:spPr>
        <p:txBody>
          <a:bodyPr/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B70964"/>
                </a:solidFill>
                <a:latin typeface="Verdana"/>
              </a:rPr>
              <a:t/>
            </a:r>
            <a:br>
              <a:rPr lang="en-US" sz="4800" dirty="0" smtClean="0">
                <a:solidFill>
                  <a:srgbClr val="B70964"/>
                </a:solidFill>
                <a:latin typeface="Verdana"/>
              </a:rPr>
            </a:br>
            <a:r>
              <a:rPr lang="en-US" sz="4800" dirty="0" err="1" smtClean="0">
                <a:solidFill>
                  <a:srgbClr val="B70964"/>
                </a:solidFill>
                <a:latin typeface="Verdana"/>
              </a:rPr>
              <a:t>Dziękuję</a:t>
            </a:r>
            <a:r>
              <a:rPr lang="en-US" sz="4800" dirty="0" smtClean="0">
                <a:solidFill>
                  <a:srgbClr val="B70964"/>
                </a:solidFill>
                <a:latin typeface="Verdana"/>
              </a:rPr>
              <a:t> </a:t>
            </a:r>
            <a:r>
              <a:rPr lang="en-US" sz="4800" dirty="0" err="1" smtClean="0">
                <a:solidFill>
                  <a:srgbClr val="B70964"/>
                </a:solidFill>
                <a:latin typeface="Verdana"/>
              </a:rPr>
              <a:t>bardzo</a:t>
            </a:r>
            <a:r>
              <a:rPr lang="en-US" sz="4800" dirty="0" smtClean="0">
                <a:solidFill>
                  <a:srgbClr val="B70964"/>
                </a:solidFill>
                <a:latin typeface="Verdana"/>
              </a:rPr>
              <a:t>!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000" dirty="0" smtClean="0"/>
              <a:t>Dan Catarivas</a:t>
            </a:r>
            <a:br>
              <a:rPr lang="en-US" sz="3000" dirty="0" smtClean="0"/>
            </a:br>
            <a:r>
              <a:rPr lang="en-US" sz="2400" dirty="0" smtClean="0"/>
              <a:t>Foreign Trade &amp; Int’l Relations Division Director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Manufacturers Association of Israel (MAI)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>
                <a:solidFill>
                  <a:srgbClr val="FF6600"/>
                </a:solidFill>
              </a:rPr>
              <a:t/>
            </a:r>
            <a:br>
              <a:rPr lang="en-US" sz="3000" dirty="0" smtClean="0">
                <a:solidFill>
                  <a:srgbClr val="FF6600"/>
                </a:solidFill>
              </a:rPr>
            </a:br>
            <a:r>
              <a:rPr lang="en-US" sz="3000" dirty="0" smtClean="0">
                <a:hlinkClick r:id="rId3"/>
              </a:rPr>
              <a:t>danc@industry.org.il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2500" i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51133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GDP </a:t>
            </a:r>
            <a:r>
              <a:rPr lang="en-US" sz="1800" dirty="0" smtClean="0">
                <a:solidFill>
                  <a:srgbClr val="000066"/>
                </a:solidFill>
              </a:rPr>
              <a:t>($ Billions)</a:t>
            </a:r>
            <a:r>
              <a:rPr lang="en-US" sz="2400" b="1" dirty="0" smtClean="0">
                <a:solidFill>
                  <a:srgbClr val="000066"/>
                </a:solidFill>
              </a:rPr>
              <a:t> 					</a:t>
            </a:r>
            <a:r>
              <a:rPr lang="en-US" sz="2400" b="1" dirty="0" smtClean="0">
                <a:solidFill>
                  <a:srgbClr val="002060"/>
                </a:solidFill>
              </a:rPr>
              <a:t>240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Population </a:t>
            </a:r>
            <a:r>
              <a:rPr lang="en-US" sz="1800" dirty="0" smtClean="0">
                <a:solidFill>
                  <a:srgbClr val="000066"/>
                </a:solidFill>
              </a:rPr>
              <a:t>(8/2012, Millions)</a:t>
            </a:r>
            <a:r>
              <a:rPr lang="en-US" sz="2400" b="1" dirty="0" smtClean="0">
                <a:solidFill>
                  <a:srgbClr val="000066"/>
                </a:solidFill>
              </a:rPr>
              <a:t>			7.9 	</a:t>
            </a:r>
            <a:endParaRPr lang="en-US" sz="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GDP per Capita </a:t>
            </a:r>
            <a:r>
              <a:rPr lang="en-US" sz="1800" dirty="0" smtClean="0">
                <a:solidFill>
                  <a:srgbClr val="000066"/>
                </a:solidFill>
              </a:rPr>
              <a:t>($) </a:t>
            </a:r>
            <a:r>
              <a:rPr lang="en-US" sz="2400" b="1" dirty="0" smtClean="0">
                <a:solidFill>
                  <a:srgbClr val="000066"/>
                </a:solidFill>
              </a:rPr>
              <a:t> </a:t>
            </a:r>
            <a:r>
              <a:rPr lang="he-IL" sz="2400" b="1" dirty="0" smtClean="0">
                <a:solidFill>
                  <a:srgbClr val="000066"/>
                </a:solidFill>
              </a:rPr>
              <a:t>   </a:t>
            </a:r>
            <a:r>
              <a:rPr lang="en-US" sz="2400" b="1" dirty="0" smtClean="0">
                <a:solidFill>
                  <a:srgbClr val="000066"/>
                </a:solidFill>
              </a:rPr>
              <a:t>   	</a:t>
            </a:r>
            <a:r>
              <a:rPr lang="he-IL" sz="2400" b="1" dirty="0" smtClean="0">
                <a:solidFill>
                  <a:srgbClr val="000066"/>
                </a:solidFill>
              </a:rPr>
              <a:t> 	      </a:t>
            </a:r>
            <a:r>
              <a:rPr lang="en-US" sz="2400" b="1" dirty="0" smtClean="0">
                <a:solidFill>
                  <a:srgbClr val="000066"/>
                </a:solidFill>
              </a:rPr>
              <a:t>		</a:t>
            </a:r>
            <a:r>
              <a:rPr lang="en-US" sz="2400" b="1" dirty="0" smtClean="0">
                <a:solidFill>
                  <a:srgbClr val="002060"/>
                </a:solidFill>
              </a:rPr>
              <a:t>30,357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None/>
            </a:pPr>
            <a:endParaRPr lang="en-US" sz="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Foreign Trade </a:t>
            </a:r>
            <a:r>
              <a:rPr lang="en-US" sz="1800" dirty="0" smtClean="0">
                <a:solidFill>
                  <a:srgbClr val="000066"/>
                </a:solidFill>
              </a:rPr>
              <a:t>(% of GDP)</a:t>
            </a:r>
            <a:r>
              <a:rPr lang="en-US" sz="2400" b="1" dirty="0" smtClean="0">
                <a:solidFill>
                  <a:srgbClr val="000066"/>
                </a:solidFill>
              </a:rPr>
              <a:t>	 			</a:t>
            </a:r>
            <a:r>
              <a:rPr lang="en-US" sz="2400" b="1" dirty="0" smtClean="0">
                <a:solidFill>
                  <a:srgbClr val="002060"/>
                </a:solidFill>
              </a:rPr>
              <a:t>77%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Wingdings" pitchFamily="2" charset="2"/>
              <a:buNone/>
            </a:pPr>
            <a:endParaRPr lang="en-US" sz="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Total Exports </a:t>
            </a:r>
            <a:r>
              <a:rPr lang="en-US" sz="1800" dirty="0" smtClean="0">
                <a:solidFill>
                  <a:srgbClr val="000066"/>
                </a:solidFill>
              </a:rPr>
              <a:t>(% of GDP)     </a:t>
            </a:r>
            <a:r>
              <a:rPr lang="en-US" sz="2400" b="1" dirty="0" smtClean="0">
                <a:solidFill>
                  <a:srgbClr val="000066"/>
                </a:solidFill>
              </a:rPr>
              <a:t>			</a:t>
            </a:r>
            <a:r>
              <a:rPr lang="en-US" sz="2400" b="1" dirty="0" smtClean="0">
                <a:solidFill>
                  <a:srgbClr val="002060"/>
                </a:solidFill>
              </a:rPr>
              <a:t>38%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Wingdings" pitchFamily="2" charset="2"/>
              <a:buNone/>
            </a:pPr>
            <a:endParaRPr lang="en-US" sz="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Unemployment </a:t>
            </a:r>
            <a:r>
              <a:rPr lang="en-US" sz="1800" dirty="0" smtClean="0">
                <a:solidFill>
                  <a:srgbClr val="000066"/>
                </a:solidFill>
              </a:rPr>
              <a:t>(9/12)</a:t>
            </a:r>
            <a:r>
              <a:rPr lang="en-US" sz="2400" b="1" dirty="0" smtClean="0">
                <a:solidFill>
                  <a:srgbClr val="000066"/>
                </a:solidFill>
              </a:rPr>
              <a:t>				6.8%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Business Sector Share in GDP		</a:t>
            </a:r>
            <a:r>
              <a:rPr lang="en-US" sz="2400" b="1" dirty="0" smtClean="0">
                <a:solidFill>
                  <a:srgbClr val="002060"/>
                </a:solidFill>
              </a:rPr>
              <a:t>72%</a:t>
            </a:r>
            <a:endParaRPr lang="en-US" sz="2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000066"/>
                </a:solidFill>
              </a:rPr>
              <a:t>Industry Share of Business Sector	  	</a:t>
            </a:r>
            <a:r>
              <a:rPr lang="en-US" sz="2400" b="1" dirty="0" smtClean="0">
                <a:solidFill>
                  <a:srgbClr val="002060"/>
                </a:solidFill>
              </a:rPr>
              <a:t>20%</a:t>
            </a:r>
            <a:r>
              <a:rPr lang="en-US" sz="2400" b="1" dirty="0" smtClean="0">
                <a:solidFill>
                  <a:srgbClr val="000066"/>
                </a:solidFill>
              </a:rPr>
              <a:t> 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Wingdings" pitchFamily="2" charset="2"/>
              <a:buNone/>
            </a:pPr>
            <a:endParaRPr lang="en-US" sz="200" dirty="0" smtClean="0">
              <a:solidFill>
                <a:srgbClr val="0000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31763"/>
            <a:ext cx="8640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0099"/>
                </a:solidFill>
              </a:rPr>
              <a:t>The Israeli Economy</a:t>
            </a:r>
            <a:r>
              <a:rPr lang="en-US" sz="4400" dirty="0" smtClean="0">
                <a:solidFill>
                  <a:srgbClr val="000099"/>
                </a:solidFill>
              </a:rPr>
              <a:t/>
            </a:r>
            <a:br>
              <a:rPr lang="en-US" sz="4400" dirty="0" smtClean="0">
                <a:solidFill>
                  <a:srgbClr val="000099"/>
                </a:solidFill>
              </a:rPr>
            </a:b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2012 Facts &amp; Figures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60363" y="398463"/>
            <a:ext cx="8604250" cy="1022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lIns="0" tIns="10800" rIns="0" bIns="10800">
            <a:spAutoFit/>
          </a:bodyPr>
          <a:lstStyle/>
          <a:p>
            <a:pPr algn="ctr" rtl="0"/>
            <a:r>
              <a:rPr lang="en-US" sz="40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The Israeli </a:t>
            </a:r>
            <a:r>
              <a:rPr lang="en-US" sz="40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Economy </a:t>
            </a:r>
            <a:endParaRPr lang="en-US" sz="4000" b="1" dirty="0" smtClea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  <a:p>
            <a:pPr algn="ctr" rtl="0"/>
            <a:r>
              <a:rPr lang="en-US" sz="2500" b="1" dirty="0" smtClean="0">
                <a:solidFill>
                  <a:srgbClr val="002060"/>
                </a:solidFill>
                <a:latin typeface="+mn-lt"/>
                <a:cs typeface="+mn-cs"/>
              </a:rPr>
              <a:t>Main Characteristics</a:t>
            </a:r>
          </a:p>
        </p:txBody>
      </p:sp>
      <p:sp>
        <p:nvSpPr>
          <p:cNvPr id="31758" name="Rectangle 7"/>
          <p:cNvSpPr>
            <a:spLocks noChangeArrowheads="1"/>
          </p:cNvSpPr>
          <p:nvPr/>
        </p:nvSpPr>
        <p:spPr bwMode="auto">
          <a:xfrm>
            <a:off x="467544" y="1772816"/>
            <a:ext cx="8424936" cy="32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038" rIns="0" bIns="46038">
            <a:spAutoFit/>
          </a:bodyPr>
          <a:lstStyle/>
          <a:p>
            <a:pPr algn="l" rtl="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Export Oriented </a:t>
            </a:r>
            <a:r>
              <a:rPr lang="en-US" sz="2600" b="1" dirty="0" smtClean="0">
                <a:solidFill>
                  <a:srgbClr val="00B050"/>
                </a:solidFill>
                <a:latin typeface="Century Gothic" pitchFamily="34" charset="0"/>
              </a:rPr>
              <a:t>G</a:t>
            </a:r>
            <a:r>
              <a:rPr lang="en-US" sz="3200" b="1" dirty="0" smtClean="0">
                <a:solidFill>
                  <a:srgbClr val="00B050"/>
                </a:solidFill>
                <a:latin typeface="Century Gothic" pitchFamily="34" charset="0"/>
              </a:rPr>
              <a:t>r</a:t>
            </a:r>
            <a:r>
              <a:rPr lang="en-US" sz="3400" b="1" dirty="0" smtClean="0">
                <a:solidFill>
                  <a:srgbClr val="00B050"/>
                </a:solidFill>
                <a:latin typeface="Century Gothic" pitchFamily="34" charset="0"/>
              </a:rPr>
              <a:t>o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w</a:t>
            </a:r>
            <a:r>
              <a:rPr lang="en-US" sz="3800" b="1" dirty="0" smtClean="0">
                <a:solidFill>
                  <a:srgbClr val="00B050"/>
                </a:solidFill>
                <a:latin typeface="Century Gothic" pitchFamily="34" charset="0"/>
              </a:rPr>
              <a:t>t</a:t>
            </a:r>
            <a:r>
              <a:rPr lang="en-US" sz="4000" b="1" dirty="0" smtClean="0">
                <a:solidFill>
                  <a:srgbClr val="00B050"/>
                </a:solidFill>
                <a:latin typeface="Century Gothic" pitchFamily="34" charset="0"/>
              </a:rPr>
              <a:t>h</a:t>
            </a:r>
          </a:p>
          <a:p>
            <a:pPr algn="l" rtl="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Technologically Advanced &amp; Hi-Tech Oriented</a:t>
            </a:r>
          </a:p>
          <a:p>
            <a:pPr algn="l" rtl="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High Skilled Human Capital</a:t>
            </a:r>
          </a:p>
          <a:p>
            <a:pPr algn="l" rtl="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Entrepreneurial Culture </a:t>
            </a:r>
          </a:p>
          <a:p>
            <a:pPr algn="l" rtl="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Incentives for  R&amp;D &amp; Investment                   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 smtClean="0"/>
              <a:t>A Growing Economy in an Era of Decline</a:t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Growth in Selected Developed Economies 2011-2012</a:t>
            </a:r>
            <a:endParaRPr lang="he-IL" sz="3200" dirty="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50825" y="6248400"/>
            <a:ext cx="5534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/>
              <a:t>Source: </a:t>
            </a:r>
            <a:r>
              <a:rPr lang="en-US" sz="1200" b="1" dirty="0" smtClean="0"/>
              <a:t>OECD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75694"/>
            <a:ext cx="8064896" cy="52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אליפסה 9"/>
          <p:cNvSpPr/>
          <p:nvPr/>
        </p:nvSpPr>
        <p:spPr bwMode="auto">
          <a:xfrm>
            <a:off x="6876256" y="4437112"/>
            <a:ext cx="720080" cy="648072"/>
          </a:xfrm>
          <a:prstGeom prst="ellipse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/>
          <p:cNvPicPr>
            <a:picLocks noChangeAspect="1" noChangeArrowheads="1"/>
          </p:cNvPicPr>
          <p:nvPr/>
        </p:nvPicPr>
        <p:blipFill>
          <a:blip r:embed="rId3" cstate="print"/>
          <a:srcRect t="8098"/>
          <a:stretch>
            <a:fillRect/>
          </a:stretch>
        </p:blipFill>
        <p:spPr bwMode="auto">
          <a:xfrm>
            <a:off x="250825" y="1412875"/>
            <a:ext cx="8643938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כותרת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en-US" sz="3600" dirty="0" smtClean="0"/>
              <a:t>Rapid Growth of the Economy</a:t>
            </a:r>
            <a:br>
              <a:rPr lang="en-US" sz="3600" dirty="0" smtClean="0"/>
            </a:br>
            <a:endParaRPr lang="he-IL" sz="3600" dirty="0" smtClean="0"/>
          </a:p>
        </p:txBody>
      </p:sp>
      <p:cxnSp>
        <p:nvCxnSpPr>
          <p:cNvPr id="75781" name="מחבר ישר 5"/>
          <p:cNvCxnSpPr>
            <a:cxnSpLocks noChangeShapeType="1"/>
          </p:cNvCxnSpPr>
          <p:nvPr/>
        </p:nvCxnSpPr>
        <p:spPr bwMode="auto">
          <a:xfrm>
            <a:off x="323850" y="2636838"/>
            <a:ext cx="2555875" cy="0"/>
          </a:xfrm>
          <a:prstGeom prst="line">
            <a:avLst/>
          </a:prstGeom>
          <a:noFill/>
          <a:ln w="34925" algn="ctr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75782" name="מחבר ישר 6"/>
          <p:cNvCxnSpPr>
            <a:cxnSpLocks noChangeShapeType="1"/>
          </p:cNvCxnSpPr>
          <p:nvPr/>
        </p:nvCxnSpPr>
        <p:spPr bwMode="auto">
          <a:xfrm>
            <a:off x="3419475" y="3429000"/>
            <a:ext cx="2555875" cy="0"/>
          </a:xfrm>
          <a:prstGeom prst="line">
            <a:avLst/>
          </a:prstGeom>
          <a:noFill/>
          <a:ln w="34925" algn="ctr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75783" name="מחבר ישר 7"/>
          <p:cNvCxnSpPr>
            <a:cxnSpLocks noChangeShapeType="1"/>
          </p:cNvCxnSpPr>
          <p:nvPr/>
        </p:nvCxnSpPr>
        <p:spPr bwMode="auto">
          <a:xfrm>
            <a:off x="6300788" y="2492375"/>
            <a:ext cx="2555875" cy="0"/>
          </a:xfrm>
          <a:prstGeom prst="line">
            <a:avLst/>
          </a:prstGeom>
          <a:noFill/>
          <a:ln w="34925" algn="ctr">
            <a:solidFill>
              <a:srgbClr val="CC0000"/>
            </a:solidFill>
            <a:round/>
            <a:headEnd/>
            <a:tailEnd/>
          </a:ln>
        </p:spPr>
      </p:cxnSp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7956550" y="2124075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4.6%</a:t>
            </a:r>
            <a:endParaRPr lang="he-IL" b="1">
              <a:solidFill>
                <a:srgbClr val="FF0000"/>
              </a:solidFill>
            </a:endParaRPr>
          </a:p>
        </p:txBody>
      </p:sp>
      <p:sp>
        <p:nvSpPr>
          <p:cNvPr id="75785" name="TextBox 9"/>
          <p:cNvSpPr txBox="1">
            <a:spLocks noChangeArrowheads="1"/>
          </p:cNvSpPr>
          <p:nvPr/>
        </p:nvSpPr>
        <p:spPr bwMode="auto">
          <a:xfrm>
            <a:off x="5148263" y="2997200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2.4%</a:t>
            </a:r>
            <a:endParaRPr lang="he-IL" b="1">
              <a:solidFill>
                <a:srgbClr val="FF0000"/>
              </a:solidFill>
            </a:endParaRPr>
          </a:p>
        </p:txBody>
      </p:sp>
      <p:sp>
        <p:nvSpPr>
          <p:cNvPr id="75786" name="TextBox 10"/>
          <p:cNvSpPr txBox="1">
            <a:spLocks noChangeArrowheads="1"/>
          </p:cNvSpPr>
          <p:nvPr/>
        </p:nvSpPr>
        <p:spPr bwMode="auto">
          <a:xfrm>
            <a:off x="755650" y="220503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Aagr:            4.2%</a:t>
            </a:r>
            <a:endParaRPr lang="he-IL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kern="1200" dirty="0" smtClean="0"/>
              <a:t>Relatively Low </a:t>
            </a:r>
            <a:r>
              <a:rPr lang="en-US" dirty="0" smtClean="0"/>
              <a:t>Public Debt Ratio</a:t>
            </a:r>
            <a:endParaRPr lang="he-IL" dirty="0" smtClean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9388" y="6021288"/>
            <a:ext cx="8064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e-IL" sz="1200" b="1"/>
              <a:t> </a:t>
            </a:r>
            <a:r>
              <a:rPr lang="en-US" sz="1200" b="1"/>
              <a:t>Source: IMF Fiscal Monitor, October 2012.</a:t>
            </a:r>
            <a:endParaRPr lang="he-IL" sz="1200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268760"/>
            <a:ext cx="868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16557</TotalTime>
  <Words>1086</Words>
  <Application>Microsoft Office PowerPoint</Application>
  <PresentationFormat>On-screen Show (4:3)</PresentationFormat>
  <Paragraphs>285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עיצוב מותאם אישית</vt:lpstr>
      <vt:lpstr>1_עיצוב מותאם אישית</vt:lpstr>
      <vt:lpstr>3_עיצוב מותאם אישית</vt:lpstr>
      <vt:lpstr>6_עיצוב מותאם אישית</vt:lpstr>
      <vt:lpstr>2_עיצוב מותאם אישית</vt:lpstr>
      <vt:lpstr>Slide 1</vt:lpstr>
      <vt:lpstr>Federation of Israeli Economic Organizations (FIEO)</vt:lpstr>
      <vt:lpstr>Manufacturers Association of Israel (MAI)</vt:lpstr>
      <vt:lpstr>Slide 4</vt:lpstr>
      <vt:lpstr>The Israeli Economy  2012 Facts &amp; Figures</vt:lpstr>
      <vt:lpstr>Slide 6</vt:lpstr>
      <vt:lpstr>A Growing Economy in an Era of Decline Growth in Selected Developed Economies 2011-2012</vt:lpstr>
      <vt:lpstr>Rapid Growth of the Economy </vt:lpstr>
      <vt:lpstr>Relatively Low Public Debt Ratio</vt:lpstr>
      <vt:lpstr>Government Budget Deficit</vt:lpstr>
      <vt:lpstr>Shadow Economy  Est. % of unreported transactions from 2007 GDP</vt:lpstr>
      <vt:lpstr>Relatively Low Unemployment</vt:lpstr>
      <vt:lpstr>Slide 13</vt:lpstr>
      <vt:lpstr>High Share of ICT in the Business Sector</vt:lpstr>
      <vt:lpstr>Relatively Young Population</vt:lpstr>
      <vt:lpstr>Median Age (Years) of Population</vt:lpstr>
      <vt:lpstr>Demographics</vt:lpstr>
      <vt:lpstr>Energy &amp; Water Consumption</vt:lpstr>
      <vt:lpstr>Slide 19</vt:lpstr>
      <vt:lpstr>Foreign Direct Investments in Israel (Billions $) </vt:lpstr>
      <vt:lpstr>Israeli Innovation above G7 countries since mid- 1990s</vt:lpstr>
      <vt:lpstr>World Leadership in Civilian R&amp;D  Investments</vt:lpstr>
      <vt:lpstr>Global R&amp;D and Innovation Center </vt:lpstr>
      <vt:lpstr>Israeli Innovation</vt:lpstr>
      <vt:lpstr>Israeli Innovation</vt:lpstr>
      <vt:lpstr>Israeli Innovation</vt:lpstr>
      <vt:lpstr>The main reason of 2011 protests:  High Cost of Living</vt:lpstr>
      <vt:lpstr>    Major Challenges</vt:lpstr>
      <vt:lpstr>Slide 29</vt:lpstr>
      <vt:lpstr>Local Currency Exchange Rate Compared to Main Competitors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Israeli – Polish Bilateral Trade 2009 – 2012 (million $ excl. diamonds)</vt:lpstr>
      <vt:lpstr>Israeli Industrial Export to Poland 2012 (excl. diamonds) </vt:lpstr>
      <vt:lpstr>Polish Industrial Export to Israel 2012 (excl. diamonds) </vt:lpstr>
      <vt:lpstr>  Thank you!  Dziękuję bardzo!   Dan Catarivas Foreign Trade &amp; Int’l Relations Division Director  Manufacturers Association of Israel (MAI)   danc@industry.org.il   </vt:lpstr>
    </vt:vector>
  </TitlesOfParts>
  <Company>Manufacturers Association of Israel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ג'ולי שדה-זלצר</dc:creator>
  <cp:lastModifiedBy>tomb</cp:lastModifiedBy>
  <cp:revision>1106</cp:revision>
  <dcterms:created xsi:type="dcterms:W3CDTF">2012-01-25T13:14:59Z</dcterms:created>
  <dcterms:modified xsi:type="dcterms:W3CDTF">2013-11-05T09:53:13Z</dcterms:modified>
</cp:coreProperties>
</file>